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anva Sans Bold" panose="020B0604020202020204" charset="0"/>
      <p:regular r:id="rId37"/>
    </p:embeddedFont>
    <p:embeddedFont>
      <p:font typeface="Sugo Classic" panose="020B0604020202020204" charset="0"/>
      <p:regular r:id="rId38"/>
    </p:embeddedFont>
    <p:embeddedFont>
      <p:font typeface="The Seasons Bold" panose="020B0604020202020204" charset="0"/>
      <p:regular r:id="rId39"/>
    </p:embeddedFont>
    <p:embeddedFont>
      <p:font typeface="Trebuchet MS" panose="020B0603020202020204" pitchFamily="34" charset="0"/>
      <p:regular r:id="rId40"/>
      <p:bold r:id="rId41"/>
      <p:italic r:id="rId42"/>
      <p:boldItalic r:id="rId43"/>
    </p:embeddedFont>
    <p:embeddedFont>
      <p:font typeface="TT Commons Pro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15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34.svg"/><Relationship Id="rId4" Type="http://schemas.openxmlformats.org/officeDocument/2006/relationships/image" Target="../media/image5.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image" Target="../media/image1.jpe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151077" y="7008879"/>
            <a:ext cx="19658651" cy="7128108"/>
          </a:xfrm>
          <a:custGeom>
            <a:avLst/>
            <a:gdLst/>
            <a:ahLst/>
            <a:cxnLst/>
            <a:rect l="l" t="t" r="r" b="b"/>
            <a:pathLst>
              <a:path w="19658651" h="7128108">
                <a:moveTo>
                  <a:pt x="0" y="0"/>
                </a:moveTo>
                <a:lnTo>
                  <a:pt x="19658652" y="0"/>
                </a:lnTo>
                <a:lnTo>
                  <a:pt x="19658652" y="7128108"/>
                </a:lnTo>
                <a:lnTo>
                  <a:pt x="0" y="7128108"/>
                </a:lnTo>
                <a:lnTo>
                  <a:pt x="0" y="0"/>
                </a:lnTo>
                <a:close/>
              </a:path>
            </a:pathLst>
          </a:custGeom>
          <a:blipFill>
            <a:blip r:embed="rId3"/>
            <a:stretch>
              <a:fillRect t="-963" b="-963"/>
            </a:stretch>
          </a:blipFill>
        </p:spPr>
        <p:txBody>
          <a:bodyPr/>
          <a:lstStyle/>
          <a:p>
            <a:endParaRPr lang="en-US"/>
          </a:p>
        </p:txBody>
      </p:sp>
      <p:sp>
        <p:nvSpPr>
          <p:cNvPr id="4" name="TextBox 4"/>
          <p:cNvSpPr txBox="1"/>
          <p:nvPr/>
        </p:nvSpPr>
        <p:spPr>
          <a:xfrm>
            <a:off x="443353" y="2974470"/>
            <a:ext cx="17401293" cy="3043809"/>
          </a:xfrm>
          <a:prstGeom prst="rect">
            <a:avLst/>
          </a:prstGeom>
        </p:spPr>
        <p:txBody>
          <a:bodyPr lIns="0" tIns="0" rIns="0" bIns="0" rtlCol="0" anchor="t">
            <a:spAutoFit/>
          </a:bodyPr>
          <a:lstStyle/>
          <a:p>
            <a:pPr algn="ctr">
              <a:lnSpc>
                <a:spcPts val="7848"/>
              </a:lnSpc>
            </a:pPr>
            <a:r>
              <a:rPr lang="en-US" sz="7200" spc="100" dirty="0">
                <a:solidFill>
                  <a:srgbClr val="7B4D2F"/>
                </a:solidFill>
                <a:latin typeface="Sugo Classic"/>
                <a:ea typeface="Sugo Classic"/>
                <a:cs typeface="Sugo Classic"/>
                <a:sym typeface="Sugo Classic"/>
              </a:rPr>
              <a:t>Mobile application to scan and Extract </a:t>
            </a:r>
          </a:p>
          <a:p>
            <a:pPr algn="ctr">
              <a:lnSpc>
                <a:spcPts val="7848"/>
              </a:lnSpc>
            </a:pPr>
            <a:r>
              <a:rPr lang="en-US" sz="7200" spc="100" dirty="0">
                <a:solidFill>
                  <a:srgbClr val="7B4D2F"/>
                </a:solidFill>
                <a:latin typeface="Sugo Classic"/>
                <a:ea typeface="Sugo Classic"/>
                <a:cs typeface="Sugo Classic"/>
                <a:sym typeface="Sugo Classic"/>
              </a:rPr>
              <a:t>Historically and Architecturally accurate data of an </a:t>
            </a:r>
          </a:p>
          <a:p>
            <a:pPr algn="ctr">
              <a:lnSpc>
                <a:spcPts val="7848"/>
              </a:lnSpc>
            </a:pPr>
            <a:r>
              <a:rPr lang="en-US" sz="7200" spc="100" dirty="0">
                <a:solidFill>
                  <a:srgbClr val="7B4D2F"/>
                </a:solidFill>
                <a:latin typeface="Sugo Classic"/>
                <a:ea typeface="Sugo Classic"/>
                <a:cs typeface="Sugo Classic"/>
                <a:sym typeface="Sugo Classic"/>
              </a:rPr>
              <a:t>Archaeological Object </a:t>
            </a:r>
          </a:p>
        </p:txBody>
      </p:sp>
      <p:sp>
        <p:nvSpPr>
          <p:cNvPr id="5" name="Freeform 5"/>
          <p:cNvSpPr/>
          <p:nvPr/>
        </p:nvSpPr>
        <p:spPr>
          <a:xfrm>
            <a:off x="1028700" y="676352"/>
            <a:ext cx="3399510" cy="660099"/>
          </a:xfrm>
          <a:custGeom>
            <a:avLst/>
            <a:gdLst/>
            <a:ahLst/>
            <a:cxnLst/>
            <a:rect l="l" t="t" r="r" b="b"/>
            <a:pathLst>
              <a:path w="3399510" h="660099">
                <a:moveTo>
                  <a:pt x="0" y="0"/>
                </a:moveTo>
                <a:lnTo>
                  <a:pt x="3399510" y="0"/>
                </a:lnTo>
                <a:lnTo>
                  <a:pt x="3399510" y="660099"/>
                </a:lnTo>
                <a:lnTo>
                  <a:pt x="0" y="660099"/>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5707391" y="7912163"/>
            <a:ext cx="5941715" cy="850391"/>
          </a:xfrm>
          <a:prstGeom prst="rect">
            <a:avLst/>
          </a:prstGeom>
        </p:spPr>
        <p:txBody>
          <a:bodyPr lIns="0" tIns="0" rIns="0" bIns="0" rtlCol="0" anchor="t">
            <a:spAutoFit/>
          </a:bodyPr>
          <a:lstStyle/>
          <a:p>
            <a:pPr algn="ctr">
              <a:lnSpc>
                <a:spcPts val="6678"/>
              </a:lnSpc>
            </a:pPr>
            <a:r>
              <a:rPr lang="en-US" sz="4770">
                <a:solidFill>
                  <a:srgbClr val="BEB39A"/>
                </a:solidFill>
                <a:latin typeface="Sugo Classic"/>
                <a:ea typeface="Sugo Classic"/>
                <a:cs typeface="Sugo Classic"/>
                <a:sym typeface="Sugo Classic"/>
              </a:rPr>
              <a:t>24-25J-092</a:t>
            </a:r>
          </a:p>
        </p:txBody>
      </p:sp>
      <p:sp>
        <p:nvSpPr>
          <p:cNvPr id="7" name="TextBox 7"/>
          <p:cNvSpPr txBox="1"/>
          <p:nvPr/>
        </p:nvSpPr>
        <p:spPr>
          <a:xfrm>
            <a:off x="13858378" y="822007"/>
            <a:ext cx="3400922" cy="365760"/>
          </a:xfrm>
          <a:prstGeom prst="rect">
            <a:avLst/>
          </a:prstGeom>
        </p:spPr>
        <p:txBody>
          <a:bodyPr lIns="0" tIns="0" rIns="0" bIns="0" rtlCol="0" anchor="t">
            <a:spAutoFit/>
          </a:bodyPr>
          <a:lstStyle/>
          <a:p>
            <a:pPr algn="ctr">
              <a:lnSpc>
                <a:spcPts val="2940"/>
              </a:lnSpc>
            </a:pPr>
            <a:r>
              <a:rPr lang="en-US" sz="2100" b="1">
                <a:solidFill>
                  <a:srgbClr val="0F0E75"/>
                </a:solidFill>
                <a:latin typeface="TT Commons Pro Bold"/>
                <a:ea typeface="TT Commons Pro Bold"/>
                <a:cs typeface="TT Commons Pro Bold"/>
                <a:sym typeface="TT Commons Pro Bold"/>
              </a:rPr>
              <a:t>Progress Presentation 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779399" y="2672455"/>
            <a:ext cx="12729202" cy="6873769"/>
          </a:xfrm>
          <a:custGeom>
            <a:avLst/>
            <a:gdLst/>
            <a:ahLst/>
            <a:cxnLst/>
            <a:rect l="l" t="t" r="r" b="b"/>
            <a:pathLst>
              <a:path w="12729202" h="6873769">
                <a:moveTo>
                  <a:pt x="0" y="0"/>
                </a:moveTo>
                <a:lnTo>
                  <a:pt x="12729202" y="0"/>
                </a:lnTo>
                <a:lnTo>
                  <a:pt x="12729202" y="6873769"/>
                </a:lnTo>
                <a:lnTo>
                  <a:pt x="0" y="687376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Used Technologies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grpSp>
        <p:nvGrpSpPr>
          <p:cNvPr id="7" name="Group 7"/>
          <p:cNvGrpSpPr/>
          <p:nvPr/>
        </p:nvGrpSpPr>
        <p:grpSpPr>
          <a:xfrm>
            <a:off x="4086457" y="3097865"/>
            <a:ext cx="10115086" cy="6397828"/>
            <a:chOff x="0" y="0"/>
            <a:chExt cx="13486781" cy="8530438"/>
          </a:xfrm>
        </p:grpSpPr>
        <p:sp>
          <p:nvSpPr>
            <p:cNvPr id="8" name="TextBox 8"/>
            <p:cNvSpPr txBox="1"/>
            <p:nvPr/>
          </p:nvSpPr>
          <p:spPr>
            <a:xfrm>
              <a:off x="0" y="-57150"/>
              <a:ext cx="7679602" cy="8587588"/>
            </a:xfrm>
            <a:prstGeom prst="rect">
              <a:avLst/>
            </a:prstGeom>
          </p:spPr>
          <p:txBody>
            <a:bodyPr lIns="0" tIns="0" rIns="0" bIns="0" rtlCol="0" anchor="t">
              <a:spAutoFit/>
            </a:bodyPr>
            <a:lstStyle/>
            <a:p>
              <a:pPr algn="l">
                <a:lnSpc>
                  <a:spcPts val="3620"/>
                </a:lnSpc>
              </a:pPr>
              <a:r>
                <a:rPr lang="en-US" sz="2604" b="1">
                  <a:solidFill>
                    <a:srgbClr val="452A1D"/>
                  </a:solidFill>
                  <a:latin typeface="The Seasons Bold"/>
                  <a:ea typeface="The Seasons Bold"/>
                  <a:cs typeface="The Seasons Bold"/>
                  <a:sym typeface="The Seasons Bold"/>
                </a:rPr>
                <a:t>Frontend</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React native</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Nativewind (tailwind css)</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React Reanimated</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Three.js</a:t>
              </a:r>
            </a:p>
            <a:p>
              <a:pPr algn="l">
                <a:lnSpc>
                  <a:spcPts val="3620"/>
                </a:lnSpc>
              </a:pPr>
              <a:endParaRPr lang="en-US" sz="2604" b="1">
                <a:solidFill>
                  <a:srgbClr val="7B4D2F"/>
                </a:solidFill>
                <a:latin typeface="The Seasons Bold"/>
                <a:ea typeface="The Seasons Bold"/>
                <a:cs typeface="The Seasons Bold"/>
                <a:sym typeface="The Seasons Bold"/>
              </a:endParaRPr>
            </a:p>
            <a:p>
              <a:pPr algn="l">
                <a:lnSpc>
                  <a:spcPts val="3620"/>
                </a:lnSpc>
              </a:pPr>
              <a:r>
                <a:rPr lang="en-US" sz="2604" b="1">
                  <a:solidFill>
                    <a:srgbClr val="452A1D"/>
                  </a:solidFill>
                  <a:latin typeface="The Seasons Bold"/>
                  <a:ea typeface="The Seasons Bold"/>
                  <a:cs typeface="The Seasons Bold"/>
                  <a:sym typeface="The Seasons Bold"/>
                </a:rPr>
                <a:t>Backend</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Flask</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Mongo DB</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JWT(Json web token)</a:t>
              </a:r>
            </a:p>
            <a:p>
              <a:pPr algn="l">
                <a:lnSpc>
                  <a:spcPts val="3620"/>
                </a:lnSpc>
              </a:pPr>
              <a:endParaRPr lang="en-US" sz="2604" b="1">
                <a:solidFill>
                  <a:srgbClr val="7B4D2F"/>
                </a:solidFill>
                <a:latin typeface="The Seasons Bold"/>
                <a:ea typeface="The Seasons Bold"/>
                <a:cs typeface="The Seasons Bold"/>
                <a:sym typeface="The Seasons Bold"/>
              </a:endParaRPr>
            </a:p>
            <a:p>
              <a:pPr algn="l">
                <a:lnSpc>
                  <a:spcPts val="3620"/>
                </a:lnSpc>
              </a:pPr>
              <a:r>
                <a:rPr lang="en-US" sz="2604" b="1">
                  <a:solidFill>
                    <a:srgbClr val="7B4D2F"/>
                  </a:solidFill>
                  <a:latin typeface="The Seasons Bold"/>
                  <a:ea typeface="The Seasons Bold"/>
                  <a:cs typeface="The Seasons Bold"/>
                  <a:sym typeface="The Seasons Bold"/>
                </a:rPr>
                <a:t> </a:t>
              </a:r>
              <a:r>
                <a:rPr lang="en-US" sz="2604" b="1">
                  <a:solidFill>
                    <a:srgbClr val="452A1D"/>
                  </a:solidFill>
                  <a:latin typeface="The Seasons Bold"/>
                  <a:ea typeface="The Seasons Bold"/>
                  <a:cs typeface="The Seasons Bold"/>
                  <a:sym typeface="The Seasons Bold"/>
                </a:rPr>
                <a:t>API Integration</a:t>
              </a:r>
            </a:p>
            <a:p>
              <a:pPr marL="562285" lvl="1" indent="-281142" algn="l">
                <a:lnSpc>
                  <a:spcPts val="3620"/>
                </a:lnSpc>
                <a:buFont typeface="Arial"/>
                <a:buChar char="•"/>
              </a:pPr>
              <a:r>
                <a:rPr lang="en-US" sz="2604" b="1">
                  <a:solidFill>
                    <a:srgbClr val="7B4D2F"/>
                  </a:solidFill>
                  <a:latin typeface="The Seasons Bold"/>
                  <a:ea typeface="The Seasons Bold"/>
                  <a:cs typeface="The Seasons Bold"/>
                  <a:sym typeface="The Seasons Bold"/>
                </a:rPr>
                <a:t>Cloudinary</a:t>
              </a:r>
            </a:p>
            <a:p>
              <a:pPr algn="l">
                <a:lnSpc>
                  <a:spcPts val="3620"/>
                </a:lnSpc>
              </a:pPr>
              <a:endParaRPr lang="en-US" sz="2604" b="1">
                <a:solidFill>
                  <a:srgbClr val="7B4D2F"/>
                </a:solidFill>
                <a:latin typeface="The Seasons Bold"/>
                <a:ea typeface="The Seasons Bold"/>
                <a:cs typeface="The Seasons Bold"/>
                <a:sym typeface="The Seasons Bold"/>
              </a:endParaRPr>
            </a:p>
          </p:txBody>
        </p:sp>
        <p:sp>
          <p:nvSpPr>
            <p:cNvPr id="9" name="TextBox 9"/>
            <p:cNvSpPr txBox="1"/>
            <p:nvPr/>
          </p:nvSpPr>
          <p:spPr>
            <a:xfrm>
              <a:off x="8435915" y="-57150"/>
              <a:ext cx="5050867" cy="7354014"/>
            </a:xfrm>
            <a:prstGeom prst="rect">
              <a:avLst/>
            </a:prstGeom>
          </p:spPr>
          <p:txBody>
            <a:bodyPr lIns="0" tIns="0" rIns="0" bIns="0" rtlCol="0" anchor="t">
              <a:spAutoFit/>
            </a:bodyPr>
            <a:lstStyle/>
            <a:p>
              <a:pPr algn="just">
                <a:lnSpc>
                  <a:spcPts val="3613"/>
                </a:lnSpc>
              </a:pPr>
              <a:r>
                <a:rPr lang="en-US" sz="2599" b="1">
                  <a:solidFill>
                    <a:srgbClr val="452A1D"/>
                  </a:solidFill>
                  <a:latin typeface="The Seasons Bold"/>
                  <a:ea typeface="The Seasons Bold"/>
                  <a:cs typeface="The Seasons Bold"/>
                  <a:sym typeface="The Seasons Bold"/>
                </a:rPr>
                <a:t>Model training</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Python</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TensorFlow</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Pytorch</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flask</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Jupyter Notebook</a:t>
              </a:r>
            </a:p>
            <a:p>
              <a:pPr algn="just">
                <a:lnSpc>
                  <a:spcPts val="3613"/>
                </a:lnSpc>
              </a:pPr>
              <a:endParaRPr lang="en-US" sz="2599" b="1">
                <a:solidFill>
                  <a:srgbClr val="7B4D2F"/>
                </a:solidFill>
                <a:latin typeface="The Seasons Bold"/>
                <a:ea typeface="The Seasons Bold"/>
                <a:cs typeface="The Seasons Bold"/>
                <a:sym typeface="The Seasons Bold"/>
              </a:endParaRPr>
            </a:p>
            <a:p>
              <a:pPr algn="just">
                <a:lnSpc>
                  <a:spcPts val="3613"/>
                </a:lnSpc>
              </a:pPr>
              <a:r>
                <a:rPr lang="en-US" sz="2599" b="1">
                  <a:solidFill>
                    <a:srgbClr val="452A1D"/>
                  </a:solidFill>
                  <a:latin typeface="The Seasons Bold"/>
                  <a:ea typeface="The Seasons Bold"/>
                  <a:cs typeface="The Seasons Bold"/>
                  <a:sym typeface="The Seasons Bold"/>
                </a:rPr>
                <a:t>3D Modeling</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•TripoSR</a:t>
              </a:r>
            </a:p>
            <a:p>
              <a:pPr marL="561339" lvl="1" indent="-280669" algn="just">
                <a:lnSpc>
                  <a:spcPts val="3613"/>
                </a:lnSpc>
                <a:buFont typeface="Arial"/>
                <a:buChar char="•"/>
              </a:pPr>
              <a:r>
                <a:rPr lang="en-US" sz="2599" b="1">
                  <a:solidFill>
                    <a:srgbClr val="7B4D2F"/>
                  </a:solidFill>
                  <a:latin typeface="The Seasons Bold"/>
                  <a:ea typeface="The Seasons Bold"/>
                  <a:cs typeface="The Seasons Bold"/>
                  <a:sym typeface="The Seasons Bold"/>
                </a:rPr>
                <a:t>•Blender</a:t>
              </a:r>
            </a:p>
            <a:p>
              <a:pPr algn="just">
                <a:lnSpc>
                  <a:spcPts val="3613"/>
                </a:lnSpc>
              </a:pPr>
              <a:endParaRPr lang="en-US" sz="2599" b="1">
                <a:solidFill>
                  <a:srgbClr val="7B4D2F"/>
                </a:solidFill>
                <a:latin typeface="The Seasons Bold"/>
                <a:ea typeface="The Seasons Bold"/>
                <a:cs typeface="The Seasons Bold"/>
                <a:sym typeface="The Seasons Bold"/>
              </a:endParaRPr>
            </a:p>
            <a:p>
              <a:pPr algn="just">
                <a:lnSpc>
                  <a:spcPts val="3613"/>
                </a:lnSpc>
              </a:pPr>
              <a:endParaRPr lang="en-US" sz="2599" b="1">
                <a:solidFill>
                  <a:srgbClr val="7B4D2F"/>
                </a:solidFill>
                <a:latin typeface="The Seasons Bold"/>
                <a:ea typeface="The Seasons Bold"/>
                <a:cs typeface="The Seasons Bold"/>
                <a:sym typeface="The Seasons Bo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611636"/>
            <a:ext cx="13049309" cy="1467429"/>
          </a:xfrm>
          <a:prstGeom prst="rect">
            <a:avLst/>
          </a:prstGeom>
        </p:spPr>
        <p:txBody>
          <a:bodyPr lIns="0" tIns="0" rIns="0" bIns="0" rtlCol="0" anchor="t">
            <a:spAutoFit/>
          </a:bodyPr>
          <a:lstStyle/>
          <a:p>
            <a:pPr algn="ctr">
              <a:lnSpc>
                <a:spcPts val="11518"/>
              </a:lnSpc>
            </a:pPr>
            <a:r>
              <a:rPr lang="en-US" sz="8227">
                <a:solidFill>
                  <a:srgbClr val="753429"/>
                </a:solidFill>
                <a:latin typeface="Sugo Classic"/>
                <a:ea typeface="Sugo Classic"/>
                <a:cs typeface="Sugo Classic"/>
                <a:sym typeface="Sugo Classic"/>
              </a:rPr>
              <a:t>Benefits of Implementing This System</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19345" y="2989626"/>
            <a:ext cx="13521276" cy="5959067"/>
          </a:xfrm>
          <a:prstGeom prst="rect">
            <a:avLst/>
          </a:prstGeom>
        </p:spPr>
        <p:txBody>
          <a:bodyPr lIns="0" tIns="0" rIns="0" bIns="0" rtlCol="0" anchor="t">
            <a:spAutoFit/>
          </a:bodyPr>
          <a:lstStyle/>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Enhanced Cultural Heritage Preservation – By digitizing artefacts, the system ensures long-term conservation and reduces the risk of physical damage.</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Increased Accessibility – Researchers, students, and the public can explore historical artefacts without geographical constraints.</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Real-Time Interaction – Users can interact with 3D models using AR, gaining deeper insights into historical and architectural details.</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Seamless Data Storage &amp; Retrieval – Cloud-based storage enables quick access to artefact data for future study and collaboration.</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19345" y="3180419"/>
            <a:ext cx="13049309" cy="5526361"/>
          </a:xfrm>
          <a:prstGeom prst="rect">
            <a:avLst/>
          </a:prstGeom>
        </p:spPr>
        <p:txBody>
          <a:bodyPr lIns="0" tIns="0" rIns="0" bIns="0" rtlCol="0" anchor="t">
            <a:spAutoFit/>
          </a:bodyPr>
          <a:lstStyle/>
          <a:p>
            <a:pPr algn="ctr">
              <a:lnSpc>
                <a:spcPts val="14597"/>
              </a:lnSpc>
            </a:pPr>
            <a:r>
              <a:rPr lang="en-US" sz="10426" spc="615">
                <a:solidFill>
                  <a:srgbClr val="753429"/>
                </a:solidFill>
                <a:latin typeface="Sugo Classic"/>
                <a:ea typeface="Sugo Classic"/>
                <a:cs typeface="Sugo Classic"/>
                <a:sym typeface="Sugo Classic"/>
              </a:rPr>
              <a:t>IT21352294</a:t>
            </a:r>
          </a:p>
          <a:p>
            <a:pPr algn="ctr">
              <a:lnSpc>
                <a:spcPts val="14597"/>
              </a:lnSpc>
            </a:pPr>
            <a:r>
              <a:rPr lang="en-US" sz="10426" spc="615">
                <a:solidFill>
                  <a:srgbClr val="753429"/>
                </a:solidFill>
                <a:latin typeface="Sugo Classic"/>
                <a:ea typeface="Sugo Classic"/>
                <a:cs typeface="Sugo Classic"/>
                <a:sym typeface="Sugo Classic"/>
              </a:rPr>
              <a:t>J.R.K.B. Jayawardhana</a:t>
            </a:r>
          </a:p>
          <a:p>
            <a:pPr algn="ctr">
              <a:lnSpc>
                <a:spcPts val="14597"/>
              </a:lnSpc>
            </a:pPr>
            <a:endParaRPr lang="en-US" sz="10426" spc="615">
              <a:solidFill>
                <a:srgbClr val="753429"/>
              </a:solidFill>
              <a:latin typeface="Sugo Classic"/>
              <a:ea typeface="Sugo Classic"/>
              <a:cs typeface="Sugo Classic"/>
              <a:sym typeface="Sugo Classic"/>
            </a:endParaRPr>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144345" y="266700"/>
            <a:ext cx="15670356" cy="1744517"/>
          </a:xfrm>
          <a:prstGeom prst="rect">
            <a:avLst/>
          </a:prstGeom>
        </p:spPr>
        <p:txBody>
          <a:bodyPr wrap="square" lIns="0" tIns="0" rIns="0" bIns="0" rtlCol="0" anchor="t">
            <a:spAutoFit/>
          </a:bodyPr>
          <a:lstStyle/>
          <a:p>
            <a:pPr algn="ctr">
              <a:lnSpc>
                <a:spcPts val="14597"/>
              </a:lnSpc>
            </a:pPr>
            <a:r>
              <a:rPr lang="en-US" sz="10426" dirty="0">
                <a:solidFill>
                  <a:srgbClr val="753429"/>
                </a:solidFill>
                <a:latin typeface="Sugo Classic"/>
                <a:ea typeface="Sugo Classic"/>
                <a:cs typeface="Sugo Classic"/>
                <a:sym typeface="Sugo Classic"/>
              </a:rPr>
              <a:t>Object Detection and Data Retrieval</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48475" y="2324076"/>
            <a:ext cx="13521276" cy="7459478"/>
          </a:xfrm>
          <a:prstGeom prst="rect">
            <a:avLst/>
          </a:prstGeom>
        </p:spPr>
        <p:txBody>
          <a:bodyPr lIns="0" tIns="0" rIns="0" bIns="0" rtlCol="0" anchor="t">
            <a:spAutoFit/>
          </a:bodyPr>
          <a:lstStyle/>
          <a:p>
            <a:pPr marL="604519" lvl="1" indent="-302260" algn="l">
              <a:lnSpc>
                <a:spcPts val="3891"/>
              </a:lnSpc>
              <a:buFont typeface="Arial"/>
              <a:buChar char="•"/>
            </a:pPr>
            <a:r>
              <a:rPr lang="en-US" sz="2799" b="1" dirty="0">
                <a:solidFill>
                  <a:srgbClr val="452A1D"/>
                </a:solidFill>
                <a:latin typeface="Trebuchet MS" panose="020B0603020202020204" pitchFamily="34" charset="0"/>
                <a:ea typeface="The Seasons Bold"/>
                <a:cs typeface="The Seasons Bold"/>
                <a:sym typeface="The Seasons Bold"/>
              </a:rPr>
              <a:t>Comprehensive Dataset Collection: Curate a specialized dataset of archaeological objects, capturing unique features for high-quality model training. </a:t>
            </a:r>
          </a:p>
          <a:p>
            <a:pPr algn="l">
              <a:lnSpc>
                <a:spcPts val="3891"/>
              </a:lnSpc>
            </a:pPr>
            <a:endParaRPr lang="en-US" sz="2799" b="1" dirty="0">
              <a:solidFill>
                <a:srgbClr val="452A1D"/>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452A1D"/>
                </a:solidFill>
                <a:latin typeface="Trebuchet MS" panose="020B0603020202020204" pitchFamily="34" charset="0"/>
                <a:ea typeface="The Seasons Bold"/>
                <a:cs typeface="The Seasons Bold"/>
                <a:sym typeface="The Seasons Bold"/>
              </a:rPr>
              <a:t>Machine Learning Model Training: Train advanced machine learning models, particularly CNNs, to accurately recognize and classify archaeological artifacts.</a:t>
            </a:r>
          </a:p>
          <a:p>
            <a:pPr algn="l">
              <a:lnSpc>
                <a:spcPts val="3891"/>
              </a:lnSpc>
            </a:pPr>
            <a:endParaRPr lang="en-US" sz="2799" b="1" dirty="0">
              <a:solidFill>
                <a:srgbClr val="452A1D"/>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452A1D"/>
                </a:solidFill>
                <a:latin typeface="Trebuchet MS" panose="020B0603020202020204" pitchFamily="34" charset="0"/>
                <a:ea typeface="The Seasons Bold"/>
                <a:cs typeface="The Seasons Bold"/>
                <a:sym typeface="The Seasons Bold"/>
              </a:rPr>
              <a:t>Novelty : competitors like Google Art have a virtual tour of for historical object but not focus on the </a:t>
            </a:r>
            <a:r>
              <a:rPr lang="en-US" sz="2799" b="1" dirty="0" err="1">
                <a:solidFill>
                  <a:srgbClr val="452A1D"/>
                </a:solidFill>
                <a:latin typeface="Trebuchet MS" panose="020B0603020202020204" pitchFamily="34" charset="0"/>
                <a:ea typeface="The Seasons Bold"/>
                <a:cs typeface="The Seasons Bold"/>
                <a:sym typeface="The Seasons Bold"/>
              </a:rPr>
              <a:t>sri</a:t>
            </a:r>
            <a:r>
              <a:rPr lang="en-US" sz="2799" b="1" dirty="0">
                <a:solidFill>
                  <a:srgbClr val="452A1D"/>
                </a:solidFill>
                <a:latin typeface="Trebuchet MS" panose="020B0603020202020204" pitchFamily="34" charset="0"/>
                <a:ea typeface="The Seasons Bold"/>
                <a:cs typeface="The Seasons Bold"/>
                <a:sym typeface="The Seasons Bold"/>
              </a:rPr>
              <a:t> </a:t>
            </a:r>
            <a:r>
              <a:rPr lang="en-US" sz="2799" b="1" dirty="0" err="1">
                <a:solidFill>
                  <a:srgbClr val="452A1D"/>
                </a:solidFill>
                <a:latin typeface="Trebuchet MS" panose="020B0603020202020204" pitchFamily="34" charset="0"/>
                <a:ea typeface="The Seasons Bold"/>
                <a:cs typeface="The Seasons Bold"/>
                <a:sym typeface="The Seasons Bold"/>
              </a:rPr>
              <a:t>lankan</a:t>
            </a:r>
            <a:r>
              <a:rPr lang="en-US" sz="2799" b="1" dirty="0">
                <a:solidFill>
                  <a:srgbClr val="452A1D"/>
                </a:solidFill>
                <a:latin typeface="Trebuchet MS" panose="020B0603020202020204" pitchFamily="34" charset="0"/>
                <a:ea typeface="The Seasons Bold"/>
                <a:cs typeface="The Seasons Bold"/>
                <a:sym typeface="The Seasons Bold"/>
              </a:rPr>
              <a:t> historical objects but this project we are only focus on </a:t>
            </a:r>
            <a:r>
              <a:rPr lang="en-US" sz="2799" b="1" dirty="0" err="1">
                <a:solidFill>
                  <a:srgbClr val="452A1D"/>
                </a:solidFill>
                <a:latin typeface="Trebuchet MS" panose="020B0603020202020204" pitchFamily="34" charset="0"/>
                <a:ea typeface="The Seasons Bold"/>
                <a:cs typeface="The Seasons Bold"/>
                <a:sym typeface="The Seasons Bold"/>
              </a:rPr>
              <a:t>sri</a:t>
            </a:r>
            <a:r>
              <a:rPr lang="en-US" sz="2799" b="1" dirty="0">
                <a:solidFill>
                  <a:srgbClr val="452A1D"/>
                </a:solidFill>
                <a:latin typeface="Trebuchet MS" panose="020B0603020202020204" pitchFamily="34" charset="0"/>
                <a:ea typeface="The Seasons Bold"/>
                <a:cs typeface="The Seasons Bold"/>
                <a:sym typeface="The Seasons Bold"/>
              </a:rPr>
              <a:t> </a:t>
            </a:r>
            <a:r>
              <a:rPr lang="en-US" sz="2799" b="1" dirty="0" err="1">
                <a:solidFill>
                  <a:srgbClr val="452A1D"/>
                </a:solidFill>
                <a:latin typeface="Trebuchet MS" panose="020B0603020202020204" pitchFamily="34" charset="0"/>
                <a:ea typeface="The Seasons Bold"/>
                <a:cs typeface="The Seasons Bold"/>
                <a:sym typeface="The Seasons Bold"/>
              </a:rPr>
              <a:t>lankan</a:t>
            </a:r>
            <a:r>
              <a:rPr lang="en-US" sz="2799" b="1" dirty="0">
                <a:solidFill>
                  <a:srgbClr val="452A1D"/>
                </a:solidFill>
                <a:latin typeface="Trebuchet MS" panose="020B0603020202020204" pitchFamily="34" charset="0"/>
                <a:ea typeface="The Seasons Bold"/>
                <a:cs typeface="The Seasons Bold"/>
                <a:sym typeface="The Seasons Bold"/>
              </a:rPr>
              <a:t> historical objects. </a:t>
            </a:r>
          </a:p>
          <a:p>
            <a:pPr algn="l">
              <a:lnSpc>
                <a:spcPts val="3891"/>
              </a:lnSpc>
            </a:pPr>
            <a:endParaRPr lang="en-US" sz="2799" b="1" dirty="0">
              <a:solidFill>
                <a:srgbClr val="452A1D"/>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452A1D"/>
                </a:solidFill>
                <a:latin typeface="Trebuchet MS" panose="020B0603020202020204" pitchFamily="34" charset="0"/>
                <a:ea typeface="The Seasons Bold"/>
                <a:cs typeface="The Seasons Bold"/>
                <a:sym typeface="The Seasons Bold"/>
              </a:rPr>
              <a:t>API Development and Continuous Updates: Develop an API for mobile app integration and continuously update models with new data for accuracy and relevance.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Why build this?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768407" y="4003143"/>
            <a:ext cx="7665574" cy="4512474"/>
          </a:xfrm>
          <a:prstGeom prst="rect">
            <a:avLst/>
          </a:prstGeom>
        </p:spPr>
        <p:txBody>
          <a:bodyPr lIns="0" tIns="0" rIns="0" bIns="0" rtlCol="0" anchor="t">
            <a:spAutoFit/>
          </a:bodyPr>
          <a:lstStyle/>
          <a:p>
            <a:pPr algn="l">
              <a:lnSpc>
                <a:spcPts val="4447"/>
              </a:lnSpc>
            </a:pPr>
            <a:r>
              <a:rPr lang="en-US" sz="3199" b="1" dirty="0">
                <a:solidFill>
                  <a:srgbClr val="7B4D2F"/>
                </a:solidFill>
                <a:latin typeface="Trebuchet MS" panose="020B0603020202020204" pitchFamily="34" charset="0"/>
                <a:ea typeface="The Seasons Bold"/>
                <a:cs typeface="The Seasons Bold"/>
                <a:sym typeface="The Seasons Bold"/>
              </a:rPr>
              <a:t>Challenges in Current Systems</a:t>
            </a:r>
          </a:p>
          <a:p>
            <a:pPr algn="l">
              <a:lnSpc>
                <a:spcPts val="4447"/>
              </a:lnSpc>
            </a:pPr>
            <a:endParaRPr lang="en-US" sz="3199" b="1" dirty="0">
              <a:solidFill>
                <a:srgbClr val="7B4D2F"/>
              </a:solidFill>
              <a:latin typeface="Trebuchet MS" panose="020B0603020202020204" pitchFamily="34" charset="0"/>
              <a:ea typeface="The Seasons Bold"/>
              <a:cs typeface="The Seasons Bold"/>
              <a:sym typeface="The Seasons Bold"/>
            </a:endParaRP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Limited Dataset Availability </a:t>
            </a: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Manual Identification</a:t>
            </a: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Lack of Standardized Recognition Systems</a:t>
            </a:r>
          </a:p>
          <a:p>
            <a:pPr algn="l">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a:p>
            <a:pPr algn="l">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p:txBody>
      </p:sp>
      <p:sp>
        <p:nvSpPr>
          <p:cNvPr id="8" name="TextBox 8"/>
          <p:cNvSpPr txBox="1"/>
          <p:nvPr/>
        </p:nvSpPr>
        <p:spPr>
          <a:xfrm>
            <a:off x="9895035" y="4003143"/>
            <a:ext cx="6478608" cy="4512474"/>
          </a:xfrm>
          <a:prstGeom prst="rect">
            <a:avLst/>
          </a:prstGeom>
        </p:spPr>
        <p:txBody>
          <a:bodyPr lIns="0" tIns="0" rIns="0" bIns="0" rtlCol="0" anchor="t">
            <a:spAutoFit/>
          </a:bodyPr>
          <a:lstStyle/>
          <a:p>
            <a:pPr algn="just">
              <a:lnSpc>
                <a:spcPts val="4447"/>
              </a:lnSpc>
            </a:pPr>
            <a:r>
              <a:rPr lang="en-US" sz="3199" b="1" dirty="0">
                <a:solidFill>
                  <a:srgbClr val="7B4D2F"/>
                </a:solidFill>
                <a:latin typeface="Trebuchet MS" panose="020B0603020202020204" pitchFamily="34" charset="0"/>
                <a:ea typeface="The Seasons Bold"/>
                <a:cs typeface="The Seasons Bold"/>
                <a:sym typeface="The Seasons Bold"/>
              </a:rPr>
              <a:t>Automation Benefits</a:t>
            </a:r>
          </a:p>
          <a:p>
            <a:pPr algn="just">
              <a:lnSpc>
                <a:spcPts val="4447"/>
              </a:lnSpc>
            </a:pPr>
            <a:endParaRPr lang="en-US" sz="3199" b="1" dirty="0">
              <a:solidFill>
                <a:srgbClr val="7B4D2F"/>
              </a:solidFill>
              <a:latin typeface="Trebuchet MS" panose="020B0603020202020204" pitchFamily="34" charset="0"/>
              <a:ea typeface="The Seasons Bold"/>
              <a:cs typeface="The Seasons Bold"/>
              <a:sym typeface="The Seasons Bold"/>
            </a:endParaRP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Faster Processing</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Scalability </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Real-time Identification</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Enhanced Accuracy </a:t>
            </a:r>
          </a:p>
          <a:p>
            <a:pPr algn="just">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a:p>
            <a:pPr algn="just">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10720678" y="3333281"/>
            <a:ext cx="4073951" cy="2664452"/>
          </a:xfrm>
          <a:custGeom>
            <a:avLst/>
            <a:gdLst/>
            <a:ahLst/>
            <a:cxnLst/>
            <a:rect l="l" t="t" r="r" b="b"/>
            <a:pathLst>
              <a:path w="4073951" h="2664452">
                <a:moveTo>
                  <a:pt x="0" y="0"/>
                </a:moveTo>
                <a:lnTo>
                  <a:pt x="4073951" y="0"/>
                </a:lnTo>
                <a:lnTo>
                  <a:pt x="4073951" y="2664452"/>
                </a:lnTo>
                <a:lnTo>
                  <a:pt x="0" y="2664452"/>
                </a:lnTo>
                <a:lnTo>
                  <a:pt x="0" y="0"/>
                </a:lnTo>
                <a:close/>
              </a:path>
            </a:pathLst>
          </a:custGeom>
          <a:blipFill>
            <a:blip r:embed="rId6"/>
            <a:stretch>
              <a:fillRect l="-177402" b="-92987"/>
            </a:stretch>
          </a:blipFill>
        </p:spPr>
        <p:txBody>
          <a:bodyPr/>
          <a:lstStyle/>
          <a:p>
            <a:endParaRPr lang="en-US"/>
          </a:p>
        </p:txBody>
      </p:sp>
      <p:sp>
        <p:nvSpPr>
          <p:cNvPr id="7" name="Freeform 7"/>
          <p:cNvSpPr/>
          <p:nvPr/>
        </p:nvSpPr>
        <p:spPr>
          <a:xfrm>
            <a:off x="5527239" y="4862314"/>
            <a:ext cx="3870849" cy="2476933"/>
          </a:xfrm>
          <a:custGeom>
            <a:avLst/>
            <a:gdLst/>
            <a:ahLst/>
            <a:cxnLst/>
            <a:rect l="l" t="t" r="r" b="b"/>
            <a:pathLst>
              <a:path w="3870849" h="2476933">
                <a:moveTo>
                  <a:pt x="0" y="0"/>
                </a:moveTo>
                <a:lnTo>
                  <a:pt x="3870849" y="0"/>
                </a:lnTo>
                <a:lnTo>
                  <a:pt x="3870849" y="2476933"/>
                </a:lnTo>
                <a:lnTo>
                  <a:pt x="0" y="2476933"/>
                </a:lnTo>
                <a:lnTo>
                  <a:pt x="0" y="0"/>
                </a:lnTo>
                <a:close/>
              </a:path>
            </a:pathLst>
          </a:custGeom>
          <a:blipFill>
            <a:blip r:embed="rId6"/>
            <a:stretch>
              <a:fillRect l="-78364" r="-137859" b="-124595"/>
            </a:stretch>
          </a:blipFill>
        </p:spPr>
        <p:txBody>
          <a:bodyPr/>
          <a:lstStyle/>
          <a:p>
            <a:endParaRPr lang="en-US"/>
          </a:p>
        </p:txBody>
      </p:sp>
      <p:sp>
        <p:nvSpPr>
          <p:cNvPr id="8" name="Freeform 8"/>
          <p:cNvSpPr/>
          <p:nvPr/>
        </p:nvSpPr>
        <p:spPr>
          <a:xfrm>
            <a:off x="2008278" y="4861759"/>
            <a:ext cx="2393947" cy="2195747"/>
          </a:xfrm>
          <a:custGeom>
            <a:avLst/>
            <a:gdLst/>
            <a:ahLst/>
            <a:cxnLst/>
            <a:rect l="l" t="t" r="r" b="b"/>
            <a:pathLst>
              <a:path w="2393947" h="2195747">
                <a:moveTo>
                  <a:pt x="0" y="0"/>
                </a:moveTo>
                <a:lnTo>
                  <a:pt x="2393946" y="0"/>
                </a:lnTo>
                <a:lnTo>
                  <a:pt x="2393946" y="2195748"/>
                </a:lnTo>
                <a:lnTo>
                  <a:pt x="0" y="2195748"/>
                </a:lnTo>
                <a:lnTo>
                  <a:pt x="0" y="0"/>
                </a:lnTo>
                <a:close/>
              </a:path>
            </a:pathLst>
          </a:custGeom>
          <a:blipFill>
            <a:blip r:embed="rId6"/>
            <a:stretch>
              <a:fillRect r="-422190" b="-158746"/>
            </a:stretch>
          </a:blipFill>
        </p:spPr>
        <p:txBody>
          <a:bodyPr/>
          <a:lstStyle/>
          <a:p>
            <a:endParaRPr lang="en-US"/>
          </a:p>
        </p:txBody>
      </p:sp>
      <p:sp>
        <p:nvSpPr>
          <p:cNvPr id="9" name="Freeform 9"/>
          <p:cNvSpPr/>
          <p:nvPr/>
        </p:nvSpPr>
        <p:spPr>
          <a:xfrm>
            <a:off x="3911586" y="5806179"/>
            <a:ext cx="2304413" cy="383109"/>
          </a:xfrm>
          <a:custGeom>
            <a:avLst/>
            <a:gdLst/>
            <a:ahLst/>
            <a:cxnLst/>
            <a:rect l="l" t="t" r="r" b="b"/>
            <a:pathLst>
              <a:path w="2304413" h="383109">
                <a:moveTo>
                  <a:pt x="0" y="0"/>
                </a:moveTo>
                <a:lnTo>
                  <a:pt x="2304414" y="0"/>
                </a:lnTo>
                <a:lnTo>
                  <a:pt x="2304414" y="383108"/>
                </a:lnTo>
                <a:lnTo>
                  <a:pt x="0" y="3831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3523464" flipH="1">
            <a:off x="9926824" y="5437182"/>
            <a:ext cx="742332" cy="2249490"/>
          </a:xfrm>
          <a:custGeom>
            <a:avLst/>
            <a:gdLst/>
            <a:ahLst/>
            <a:cxnLst/>
            <a:rect l="l" t="t" r="r" b="b"/>
            <a:pathLst>
              <a:path w="742332" h="2249490">
                <a:moveTo>
                  <a:pt x="742332" y="0"/>
                </a:moveTo>
                <a:lnTo>
                  <a:pt x="0" y="0"/>
                </a:lnTo>
                <a:lnTo>
                  <a:pt x="0" y="2249490"/>
                </a:lnTo>
                <a:lnTo>
                  <a:pt x="742332" y="2249490"/>
                </a:lnTo>
                <a:lnTo>
                  <a:pt x="742332"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9426663" y="6971782"/>
            <a:ext cx="5134898" cy="2557716"/>
          </a:xfrm>
          <a:custGeom>
            <a:avLst/>
            <a:gdLst/>
            <a:ahLst/>
            <a:cxnLst/>
            <a:rect l="l" t="t" r="r" b="b"/>
            <a:pathLst>
              <a:path w="5134898" h="2557716">
                <a:moveTo>
                  <a:pt x="0" y="0"/>
                </a:moveTo>
                <a:lnTo>
                  <a:pt x="5134898" y="0"/>
                </a:lnTo>
                <a:lnTo>
                  <a:pt x="5134898" y="2557715"/>
                </a:lnTo>
                <a:lnTo>
                  <a:pt x="0" y="2557715"/>
                </a:lnTo>
                <a:lnTo>
                  <a:pt x="0" y="0"/>
                </a:lnTo>
                <a:close/>
              </a:path>
            </a:pathLst>
          </a:custGeom>
          <a:blipFill>
            <a:blip r:embed="rId6"/>
            <a:stretch>
              <a:fillRect l="-151462" t="-129438"/>
            </a:stretch>
          </a:blipFill>
        </p:spPr>
        <p:txBody>
          <a:bodyPr/>
          <a:lstStyle/>
          <a:p>
            <a:endParaRPr lang="en-US"/>
          </a:p>
        </p:txBody>
      </p:sp>
      <p:sp>
        <p:nvSpPr>
          <p:cNvPr id="12" name="Freeform 12"/>
          <p:cNvSpPr/>
          <p:nvPr/>
        </p:nvSpPr>
        <p:spPr>
          <a:xfrm rot="7324218">
            <a:off x="11428261" y="6608086"/>
            <a:ext cx="2848039" cy="473486"/>
          </a:xfrm>
          <a:custGeom>
            <a:avLst/>
            <a:gdLst/>
            <a:ahLst/>
            <a:cxnLst/>
            <a:rect l="l" t="t" r="r" b="b"/>
            <a:pathLst>
              <a:path w="2848039" h="473486">
                <a:moveTo>
                  <a:pt x="0" y="0"/>
                </a:moveTo>
                <a:lnTo>
                  <a:pt x="2848039" y="0"/>
                </a:lnTo>
                <a:lnTo>
                  <a:pt x="2848039" y="473486"/>
                </a:lnTo>
                <a:lnTo>
                  <a:pt x="0" y="4734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Methodology System Diagram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5019951" y="9644525"/>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042689" y="2907152"/>
            <a:ext cx="14202621" cy="6568712"/>
          </a:xfrm>
          <a:custGeom>
            <a:avLst/>
            <a:gdLst/>
            <a:ahLst/>
            <a:cxnLst/>
            <a:rect l="l" t="t" r="r" b="b"/>
            <a:pathLst>
              <a:path w="14202621" h="6568712">
                <a:moveTo>
                  <a:pt x="0" y="0"/>
                </a:moveTo>
                <a:lnTo>
                  <a:pt x="14202622" y="0"/>
                </a:lnTo>
                <a:lnTo>
                  <a:pt x="14202622" y="6568712"/>
                </a:lnTo>
                <a:lnTo>
                  <a:pt x="0" y="656871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Used Technologies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4086457" y="3395871"/>
            <a:ext cx="5759702" cy="5376654"/>
          </a:xfrm>
          <a:prstGeom prst="rect">
            <a:avLst/>
          </a:prstGeom>
        </p:spPr>
        <p:txBody>
          <a:bodyPr lIns="0" tIns="0" rIns="0" bIns="0" rtlCol="0" anchor="t">
            <a:spAutoFit/>
          </a:bodyPr>
          <a:lstStyle/>
          <a:p>
            <a:pPr algn="l">
              <a:lnSpc>
                <a:spcPts val="3891"/>
              </a:lnSpc>
            </a:pPr>
            <a:r>
              <a:rPr lang="en-US" sz="2799" b="1">
                <a:solidFill>
                  <a:srgbClr val="452A1D"/>
                </a:solidFill>
                <a:latin typeface="The Seasons Bold"/>
                <a:ea typeface="The Seasons Bold"/>
                <a:cs typeface="The Seasons Bold"/>
                <a:sym typeface="The Seasons Bold"/>
              </a:rPr>
              <a:t>Frontend</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React native</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Nativewind (tailwind css)</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React Reanimated</a:t>
            </a:r>
          </a:p>
          <a:p>
            <a:pPr algn="l">
              <a:lnSpc>
                <a:spcPts val="3891"/>
              </a:lnSpc>
            </a:pPr>
            <a:endParaRPr lang="en-US" sz="2799" b="1">
              <a:solidFill>
                <a:srgbClr val="7B4D2F"/>
              </a:solidFill>
              <a:latin typeface="The Seasons Bold"/>
              <a:ea typeface="The Seasons Bold"/>
              <a:cs typeface="The Seasons Bold"/>
              <a:sym typeface="The Seasons Bold"/>
            </a:endParaRPr>
          </a:p>
          <a:p>
            <a:pPr algn="l">
              <a:lnSpc>
                <a:spcPts val="3891"/>
              </a:lnSpc>
            </a:pPr>
            <a:r>
              <a:rPr lang="en-US" sz="2799" b="1">
                <a:solidFill>
                  <a:srgbClr val="452A1D"/>
                </a:solidFill>
                <a:latin typeface="The Seasons Bold"/>
                <a:ea typeface="The Seasons Bold"/>
                <a:cs typeface="The Seasons Bold"/>
                <a:sym typeface="The Seasons Bold"/>
              </a:rPr>
              <a:t>Backend</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Flask</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Mongo DB</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JWT(Json web token)</a:t>
            </a:r>
          </a:p>
          <a:p>
            <a:pPr algn="l">
              <a:lnSpc>
                <a:spcPts val="3891"/>
              </a:lnSpc>
            </a:pPr>
            <a:endParaRPr lang="en-US" sz="2799" b="1">
              <a:solidFill>
                <a:srgbClr val="7B4D2F"/>
              </a:solidFill>
              <a:latin typeface="The Seasons Bold"/>
              <a:ea typeface="The Seasons Bold"/>
              <a:cs typeface="The Seasons Bold"/>
              <a:sym typeface="The Seasons Bold"/>
            </a:endParaRPr>
          </a:p>
          <a:p>
            <a:pPr algn="l">
              <a:lnSpc>
                <a:spcPts val="3891"/>
              </a:lnSpc>
            </a:pPr>
            <a:endParaRPr lang="en-US" sz="2799" b="1">
              <a:solidFill>
                <a:srgbClr val="7B4D2F"/>
              </a:solidFill>
              <a:latin typeface="The Seasons Bold"/>
              <a:ea typeface="The Seasons Bold"/>
              <a:cs typeface="The Seasons Bold"/>
              <a:sym typeface="The Seasons Bold"/>
            </a:endParaRPr>
          </a:p>
        </p:txBody>
      </p:sp>
      <p:sp>
        <p:nvSpPr>
          <p:cNvPr id="8" name="TextBox 8"/>
          <p:cNvSpPr txBox="1"/>
          <p:nvPr/>
        </p:nvSpPr>
        <p:spPr>
          <a:xfrm>
            <a:off x="10413393" y="3395871"/>
            <a:ext cx="3788150" cy="5862429"/>
          </a:xfrm>
          <a:prstGeom prst="rect">
            <a:avLst/>
          </a:prstGeom>
        </p:spPr>
        <p:txBody>
          <a:bodyPr lIns="0" tIns="0" rIns="0" bIns="0" rtlCol="0" anchor="t">
            <a:spAutoFit/>
          </a:bodyPr>
          <a:lstStyle/>
          <a:p>
            <a:pPr algn="just">
              <a:lnSpc>
                <a:spcPts val="3891"/>
              </a:lnSpc>
            </a:pPr>
            <a:r>
              <a:rPr lang="en-US" sz="2799" b="1">
                <a:solidFill>
                  <a:srgbClr val="452A1D"/>
                </a:solidFill>
                <a:latin typeface="The Seasons Bold"/>
                <a:ea typeface="The Seasons Bold"/>
                <a:cs typeface="The Seasons Bold"/>
                <a:sym typeface="The Seasons Bold"/>
              </a:rPr>
              <a:t>Model training</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Python</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TensorFlow</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Pytorch</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flask</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Jupyter Notebook</a:t>
            </a:r>
          </a:p>
          <a:p>
            <a:pPr algn="just">
              <a:lnSpc>
                <a:spcPts val="3891"/>
              </a:lnSpc>
            </a:pPr>
            <a:endParaRPr lang="en-US" sz="2799" b="1">
              <a:solidFill>
                <a:srgbClr val="7B4D2F"/>
              </a:solidFill>
              <a:latin typeface="The Seasons Bold"/>
              <a:ea typeface="The Seasons Bold"/>
              <a:cs typeface="The Seasons Bold"/>
              <a:sym typeface="The Seasons Bold"/>
            </a:endParaRPr>
          </a:p>
          <a:p>
            <a:pPr algn="just">
              <a:lnSpc>
                <a:spcPts val="3891"/>
              </a:lnSpc>
            </a:pPr>
            <a:r>
              <a:rPr lang="en-US" sz="2799" b="1">
                <a:solidFill>
                  <a:srgbClr val="452A1D"/>
                </a:solidFill>
                <a:latin typeface="The Seasons Bold"/>
                <a:ea typeface="The Seasons Bold"/>
                <a:cs typeface="The Seasons Bold"/>
                <a:sym typeface="The Seasons Bold"/>
              </a:rPr>
              <a:t> API Integration</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Cloudinary</a:t>
            </a:r>
          </a:p>
          <a:p>
            <a:pPr algn="just">
              <a:lnSpc>
                <a:spcPts val="3891"/>
              </a:lnSpc>
            </a:pPr>
            <a:endParaRPr lang="en-US" sz="2799" b="1">
              <a:solidFill>
                <a:srgbClr val="7B4D2F"/>
              </a:solidFill>
              <a:latin typeface="The Seasons Bold"/>
              <a:ea typeface="The Seasons Bold"/>
              <a:cs typeface="The Seasons Bold"/>
              <a:sym typeface="The Seasons Bold"/>
            </a:endParaRPr>
          </a:p>
          <a:p>
            <a:pPr algn="just">
              <a:lnSpc>
                <a:spcPts val="3891"/>
              </a:lnSpc>
            </a:pPr>
            <a:endParaRPr lang="en-US" sz="2799" b="1">
              <a:solidFill>
                <a:srgbClr val="7B4D2F"/>
              </a:solidFill>
              <a:latin typeface="The Seasons Bold"/>
              <a:ea typeface="The Seasons Bold"/>
              <a:cs typeface="The Seasons Bold"/>
              <a:sym typeface="The Seasons Bold"/>
            </a:endParaRPr>
          </a:p>
          <a:p>
            <a:pPr algn="just">
              <a:lnSpc>
                <a:spcPts val="3891"/>
              </a:lnSpc>
            </a:pPr>
            <a:endParaRPr lang="en-US" sz="2799" b="1">
              <a:solidFill>
                <a:srgbClr val="7B4D2F"/>
              </a:solidFill>
              <a:latin typeface="The Seasons Bold"/>
              <a:ea typeface="The Seasons Bold"/>
              <a:cs typeface="The Seasons Bold"/>
              <a:sym typeface="The Seaso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611636"/>
            <a:ext cx="13049309" cy="1467429"/>
          </a:xfrm>
          <a:prstGeom prst="rect">
            <a:avLst/>
          </a:prstGeom>
        </p:spPr>
        <p:txBody>
          <a:bodyPr lIns="0" tIns="0" rIns="0" bIns="0" rtlCol="0" anchor="t">
            <a:spAutoFit/>
          </a:bodyPr>
          <a:lstStyle/>
          <a:p>
            <a:pPr algn="ctr">
              <a:lnSpc>
                <a:spcPts val="11518"/>
              </a:lnSpc>
            </a:pPr>
            <a:r>
              <a:rPr lang="en-US" sz="8227">
                <a:solidFill>
                  <a:srgbClr val="753429"/>
                </a:solidFill>
                <a:latin typeface="Sugo Classic"/>
                <a:ea typeface="Sugo Classic"/>
                <a:cs typeface="Sugo Classic"/>
                <a:sym typeface="Sugo Classic"/>
              </a:rPr>
              <a:t>Benefits of Implementing This System</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19345" y="2989626"/>
            <a:ext cx="13521276" cy="6959341"/>
          </a:xfrm>
          <a:prstGeom prst="rect">
            <a:avLst/>
          </a:prstGeom>
        </p:spPr>
        <p:txBody>
          <a:bodyPr lIns="0" tIns="0" rIns="0" bIns="0" rtlCol="0" anchor="t">
            <a:spAutoFit/>
          </a:bodyPr>
          <a:lstStyle/>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Preservation of Sri Lankan Heritage – Helps document and digitally preserve historical artifacts, ensuring their cultural significance is maintained for future generations.</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Public Engagement and Awareness – Encourages people to explore and learn about Sri Lanka’s rich history through an interactive digital platform.</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Support for Museums and Cultural Institutions – Museums can use the system to catalog and manage their collections efficiently.</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a:p>
            <a:pPr marL="604519" lvl="1" indent="-302260" algn="l">
              <a:lnSpc>
                <a:spcPts val="3891"/>
              </a:lnSpc>
              <a:buFont typeface="Arial"/>
              <a:buChar char="•"/>
            </a:pPr>
            <a:r>
              <a:rPr lang="en-US" sz="2799" b="1" dirty="0">
                <a:solidFill>
                  <a:srgbClr val="7B4D2F"/>
                </a:solidFill>
                <a:latin typeface="Trebuchet MS" panose="020B0603020202020204" pitchFamily="34" charset="0"/>
                <a:ea typeface="The Seasons Bold"/>
                <a:cs typeface="The Seasons Bold"/>
                <a:sym typeface="The Seasons Bold"/>
              </a:rPr>
              <a:t>Scalability and Adaptability – The system can grow by continuously integrating new data, keeping the model up-to-date with the latest discoveries.</a:t>
            </a:r>
          </a:p>
          <a:p>
            <a:pPr algn="l">
              <a:lnSpc>
                <a:spcPts val="3891"/>
              </a:lnSpc>
            </a:pPr>
            <a:endParaRPr lang="en-US" sz="2799" b="1" dirty="0">
              <a:solidFill>
                <a:srgbClr val="7B4D2F"/>
              </a:solidFill>
              <a:latin typeface="Trebuchet MS" panose="020B0603020202020204" pitchFamily="34" charset="0"/>
              <a:ea typeface="The Seasons Bold"/>
              <a:cs typeface="The Seasons Bold"/>
              <a:sym typeface="The Seaso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112824" y="4832136"/>
            <a:ext cx="3653151" cy="6381050"/>
          </a:xfrm>
          <a:custGeom>
            <a:avLst/>
            <a:gdLst/>
            <a:ahLst/>
            <a:cxnLst/>
            <a:rect l="l" t="t" r="r" b="b"/>
            <a:pathLst>
              <a:path w="3653151" h="6381050">
                <a:moveTo>
                  <a:pt x="0" y="0"/>
                </a:moveTo>
                <a:lnTo>
                  <a:pt x="3653151" y="0"/>
                </a:lnTo>
                <a:lnTo>
                  <a:pt x="3653151" y="6381050"/>
                </a:lnTo>
                <a:lnTo>
                  <a:pt x="0" y="6381050"/>
                </a:lnTo>
                <a:lnTo>
                  <a:pt x="0" y="0"/>
                </a:lnTo>
                <a:close/>
              </a:path>
            </a:pathLst>
          </a:custGeom>
          <a:blipFill>
            <a:blip r:embed="rId4"/>
            <a:stretch>
              <a:fillRect/>
            </a:stretch>
          </a:blipFill>
        </p:spPr>
        <p:txBody>
          <a:bodyPr/>
          <a:lstStyle/>
          <a:p>
            <a:endParaRPr lang="en-US"/>
          </a:p>
        </p:txBody>
      </p:sp>
      <p:sp>
        <p:nvSpPr>
          <p:cNvPr id="5" name="Freeform 5"/>
          <p:cNvSpPr/>
          <p:nvPr/>
        </p:nvSpPr>
        <p:spPr>
          <a:xfrm>
            <a:off x="13137880" y="8252132"/>
            <a:ext cx="3622518" cy="3513843"/>
          </a:xfrm>
          <a:custGeom>
            <a:avLst/>
            <a:gdLst/>
            <a:ahLst/>
            <a:cxnLst/>
            <a:rect l="l" t="t" r="r" b="b"/>
            <a:pathLst>
              <a:path w="3622518" h="3513843">
                <a:moveTo>
                  <a:pt x="0" y="0"/>
                </a:moveTo>
                <a:lnTo>
                  <a:pt x="3622518" y="0"/>
                </a:lnTo>
                <a:lnTo>
                  <a:pt x="3622518" y="3513843"/>
                </a:lnTo>
                <a:lnTo>
                  <a:pt x="0" y="351384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662648" y="3726914"/>
            <a:ext cx="10962704" cy="1124295"/>
          </a:xfrm>
          <a:prstGeom prst="rect">
            <a:avLst/>
          </a:prstGeom>
        </p:spPr>
        <p:txBody>
          <a:bodyPr lIns="0" tIns="0" rIns="0" bIns="0" rtlCol="0" anchor="t">
            <a:spAutoFit/>
          </a:bodyPr>
          <a:lstStyle/>
          <a:p>
            <a:pPr algn="ctr">
              <a:lnSpc>
                <a:spcPts val="4448"/>
              </a:lnSpc>
            </a:pPr>
            <a:r>
              <a:rPr lang="en-US" sz="3200" b="1">
                <a:solidFill>
                  <a:srgbClr val="753429"/>
                </a:solidFill>
                <a:ea typeface="The Seasons Bold"/>
                <a:cs typeface="The Seasons Bold"/>
                <a:sym typeface="The Seasons Bold"/>
              </a:rPr>
              <a:t>The study of archaeological objects is crucial for understanding human history and cultural heritage.</a:t>
            </a:r>
          </a:p>
        </p:txBody>
      </p:sp>
      <p:sp>
        <p:nvSpPr>
          <p:cNvPr id="7" name="TextBox 7"/>
          <p:cNvSpPr txBox="1"/>
          <p:nvPr/>
        </p:nvSpPr>
        <p:spPr>
          <a:xfrm>
            <a:off x="2428631" y="781050"/>
            <a:ext cx="13049309" cy="1757212"/>
          </a:xfrm>
          <a:prstGeom prst="rect">
            <a:avLst/>
          </a:prstGeom>
        </p:spPr>
        <p:txBody>
          <a:bodyPr lIns="0" tIns="0" rIns="0" bIns="0" rtlCol="0" anchor="t">
            <a:spAutoFit/>
          </a:bodyPr>
          <a:lstStyle/>
          <a:p>
            <a:pPr algn="ctr">
              <a:lnSpc>
                <a:spcPts val="14597"/>
              </a:lnSpc>
            </a:pPr>
            <a:r>
              <a:rPr lang="en-US" sz="10426" b="1" dirty="0">
                <a:solidFill>
                  <a:srgbClr val="452A1D"/>
                </a:solidFill>
                <a:ea typeface="Sugo Classic"/>
                <a:cs typeface="Sugo Classic"/>
                <a:sym typeface="Sugo Classic"/>
              </a:rPr>
              <a:t>Introduction</a:t>
            </a:r>
          </a:p>
        </p:txBody>
      </p:sp>
      <p:sp>
        <p:nvSpPr>
          <p:cNvPr id="8" name="TextBox 8"/>
          <p:cNvSpPr txBox="1"/>
          <p:nvPr/>
        </p:nvSpPr>
        <p:spPr>
          <a:xfrm>
            <a:off x="2067148" y="5479859"/>
            <a:ext cx="14153703" cy="1124295"/>
          </a:xfrm>
          <a:prstGeom prst="rect">
            <a:avLst/>
          </a:prstGeom>
        </p:spPr>
        <p:txBody>
          <a:bodyPr lIns="0" tIns="0" rIns="0" bIns="0" rtlCol="0" anchor="t">
            <a:spAutoFit/>
          </a:bodyPr>
          <a:lstStyle/>
          <a:p>
            <a:pPr algn="ctr">
              <a:lnSpc>
                <a:spcPts val="4447"/>
              </a:lnSpc>
            </a:pPr>
            <a:r>
              <a:rPr lang="en-US" sz="3199" b="1" dirty="0">
                <a:solidFill>
                  <a:srgbClr val="753429"/>
                </a:solidFill>
                <a:ea typeface="The Seasons Bold"/>
                <a:cs typeface="The Seasons Bold"/>
                <a:sym typeface="The Seasons Bold"/>
              </a:rPr>
              <a:t>Traditional documentation and analysis methods are,</a:t>
            </a:r>
          </a:p>
          <a:p>
            <a:pPr algn="ctr">
              <a:lnSpc>
                <a:spcPts val="4447"/>
              </a:lnSpc>
            </a:pPr>
            <a:r>
              <a:rPr lang="en-US" sz="3199" b="1" dirty="0">
                <a:solidFill>
                  <a:srgbClr val="753429"/>
                </a:solidFill>
                <a:ea typeface="The Seasons Bold"/>
                <a:cs typeface="The Seasons Bold"/>
                <a:sym typeface="The Seasons Bold"/>
              </a:rPr>
              <a:t> </a:t>
            </a:r>
            <a:r>
              <a:rPr lang="en-US" sz="3199" b="1" dirty="0">
                <a:solidFill>
                  <a:srgbClr val="2A1813"/>
                </a:solidFill>
                <a:ea typeface="The Seasons Bold"/>
                <a:cs typeface="The Seasons Bold"/>
                <a:sym typeface="The Seasons Bold"/>
              </a:rPr>
              <a:t>Time-consuming , Require specialized equipment , Prone to human error.</a:t>
            </a:r>
          </a:p>
        </p:txBody>
      </p:sp>
      <p:sp>
        <p:nvSpPr>
          <p:cNvPr id="9" name="TextBox 9"/>
          <p:cNvSpPr txBox="1"/>
          <p:nvPr/>
        </p:nvSpPr>
        <p:spPr>
          <a:xfrm>
            <a:off x="3471934" y="7232803"/>
            <a:ext cx="11344132" cy="1691713"/>
          </a:xfrm>
          <a:prstGeom prst="rect">
            <a:avLst/>
          </a:prstGeom>
        </p:spPr>
        <p:txBody>
          <a:bodyPr lIns="0" tIns="0" rIns="0" bIns="0" rtlCol="0" anchor="t">
            <a:spAutoFit/>
          </a:bodyPr>
          <a:lstStyle/>
          <a:p>
            <a:pPr algn="ctr">
              <a:lnSpc>
                <a:spcPts val="4447"/>
              </a:lnSpc>
            </a:pPr>
            <a:r>
              <a:rPr lang="en-US" sz="3199" b="1" dirty="0">
                <a:solidFill>
                  <a:srgbClr val="753429"/>
                </a:solidFill>
                <a:ea typeface="The Seasons Bold"/>
                <a:cs typeface="The Seasons Bold"/>
                <a:sym typeface="The Seasons Bold"/>
              </a:rPr>
              <a:t>The research focuses on developing a mobile application to - Scan archaeological objects , Extract historically and architecturally accurate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19345" y="3180419"/>
            <a:ext cx="13049309" cy="5526361"/>
          </a:xfrm>
          <a:prstGeom prst="rect">
            <a:avLst/>
          </a:prstGeom>
        </p:spPr>
        <p:txBody>
          <a:bodyPr lIns="0" tIns="0" rIns="0" bIns="0" rtlCol="0" anchor="t">
            <a:spAutoFit/>
          </a:bodyPr>
          <a:lstStyle/>
          <a:p>
            <a:pPr algn="ctr">
              <a:lnSpc>
                <a:spcPts val="14597"/>
              </a:lnSpc>
            </a:pPr>
            <a:r>
              <a:rPr lang="en-US" sz="10426" spc="615">
                <a:solidFill>
                  <a:srgbClr val="753429"/>
                </a:solidFill>
                <a:latin typeface="Sugo Classic"/>
                <a:ea typeface="Sugo Classic"/>
                <a:cs typeface="Sugo Classic"/>
                <a:sym typeface="Sugo Classic"/>
              </a:rPr>
              <a:t>IT21360978</a:t>
            </a:r>
          </a:p>
          <a:p>
            <a:pPr algn="ctr">
              <a:lnSpc>
                <a:spcPts val="14597"/>
              </a:lnSpc>
            </a:pPr>
            <a:r>
              <a:rPr lang="en-US" sz="10426" spc="615">
                <a:solidFill>
                  <a:srgbClr val="753429"/>
                </a:solidFill>
                <a:latin typeface="Sugo Classic"/>
                <a:ea typeface="Sugo Classic"/>
                <a:cs typeface="Sugo Classic"/>
                <a:sym typeface="Sugo Classic"/>
              </a:rPr>
              <a:t>Serasinghe G.P.G.Y</a:t>
            </a:r>
          </a:p>
          <a:p>
            <a:pPr algn="ctr">
              <a:lnSpc>
                <a:spcPts val="14597"/>
              </a:lnSpc>
            </a:pPr>
            <a:endParaRPr lang="en-US" sz="10426" spc="615">
              <a:solidFill>
                <a:srgbClr val="753429"/>
              </a:solidFill>
              <a:latin typeface="Sugo Classic"/>
              <a:ea typeface="Sugo Classic"/>
              <a:cs typeface="Sugo Classic"/>
              <a:sym typeface="Sugo Classic"/>
            </a:endParaRPr>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091312" y="630686"/>
            <a:ext cx="13049309" cy="1472563"/>
          </a:xfrm>
          <a:prstGeom prst="rect">
            <a:avLst/>
          </a:prstGeom>
        </p:spPr>
        <p:txBody>
          <a:bodyPr lIns="0" tIns="0" rIns="0" bIns="0" rtlCol="0" anchor="t">
            <a:spAutoFit/>
          </a:bodyPr>
          <a:lstStyle/>
          <a:p>
            <a:pPr algn="ctr">
              <a:lnSpc>
                <a:spcPts val="11760"/>
              </a:lnSpc>
            </a:pPr>
            <a:r>
              <a:rPr lang="en-US" sz="8400">
                <a:solidFill>
                  <a:srgbClr val="753429"/>
                </a:solidFill>
                <a:latin typeface="Sugo Classic"/>
                <a:ea typeface="Sugo Classic"/>
                <a:cs typeface="Sugo Classic"/>
                <a:sym typeface="Sugo Classic"/>
              </a:rPr>
              <a:t>Brahmi Script OCR and Data Retrieval </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19345" y="3240229"/>
            <a:ext cx="13521276" cy="4868210"/>
          </a:xfrm>
          <a:prstGeom prst="rect">
            <a:avLst/>
          </a:prstGeom>
        </p:spPr>
        <p:txBody>
          <a:bodyPr lIns="0" tIns="0" rIns="0" bIns="0" rtlCol="0" anchor="t">
            <a:spAutoFit/>
          </a:bodyPr>
          <a:lstStyle/>
          <a:p>
            <a:pPr algn="just">
              <a:lnSpc>
                <a:spcPts val="4308"/>
              </a:lnSpc>
            </a:pPr>
            <a:r>
              <a:rPr lang="en-US" sz="3099" b="1" dirty="0">
                <a:solidFill>
                  <a:srgbClr val="452A1D"/>
                </a:solidFill>
                <a:latin typeface="Trebuchet MS" panose="020B0603020202020204" pitchFamily="34" charset="0"/>
                <a:ea typeface="The Seasons Bold"/>
                <a:cs typeface="The Seasons Bold"/>
                <a:sym typeface="The Seasons Bold"/>
              </a:rPr>
              <a:t>Automates the extraction and translation of ancient Brahmi inscriptions using Optical Character Recognition (OCR) and deep learning techniques. By recognizing and digitizing historical texts, it enhances accessibility to ancient knowledge while preserving cultural heritage. Advanced AI models preprocess images to reduce noise, improve character segmentation, and accurately recognition Brahmi script and modern languages. This innovation facilitates historical research, linguistic analysis, and digital preservation of ancient texts.</a:t>
            </a:r>
          </a:p>
          <a:p>
            <a:pPr algn="l">
              <a:lnSpc>
                <a:spcPts val="3891"/>
              </a:lnSpc>
            </a:pPr>
            <a:endParaRPr lang="en-US" sz="3099" b="1" dirty="0">
              <a:solidFill>
                <a:srgbClr val="452A1D"/>
              </a:solidFill>
              <a:latin typeface="Trebuchet MS" panose="020B0603020202020204" pitchFamily="34" charset="0"/>
              <a:ea typeface="The Seasons Bold"/>
              <a:cs typeface="The Seasons Bold"/>
              <a:sym typeface="The Seasons Bold"/>
            </a:endParaRPr>
          </a:p>
        </p:txBody>
      </p:sp>
      <p:sp>
        <p:nvSpPr>
          <p:cNvPr id="8" name="TextBox 8"/>
          <p:cNvSpPr txBox="1"/>
          <p:nvPr/>
        </p:nvSpPr>
        <p:spPr>
          <a:xfrm>
            <a:off x="2619345" y="8346957"/>
            <a:ext cx="13521276" cy="1318079"/>
          </a:xfrm>
          <a:prstGeom prst="rect">
            <a:avLst/>
          </a:prstGeom>
        </p:spPr>
        <p:txBody>
          <a:bodyPr lIns="0" tIns="0" rIns="0" bIns="0" rtlCol="0" anchor="t">
            <a:spAutoFit/>
          </a:bodyPr>
          <a:lstStyle/>
          <a:p>
            <a:pPr algn="just">
              <a:lnSpc>
                <a:spcPts val="3475"/>
              </a:lnSpc>
            </a:pPr>
            <a:r>
              <a:rPr lang="en-US" sz="2500" b="1" dirty="0">
                <a:solidFill>
                  <a:srgbClr val="7B4D2F"/>
                </a:solidFill>
                <a:latin typeface="Trebuchet MS" panose="020B0603020202020204" pitchFamily="34" charset="0"/>
                <a:ea typeface="The Seasons Bold"/>
                <a:cs typeface="The Seasons Bold"/>
                <a:sym typeface="The Seasons Bold"/>
              </a:rPr>
              <a:t>Objective: Aims to create an AI-powered OCR system that can accurately recognize and extract Brahmi script from historical and modern inscriptions, thereby ensuring the accessibility and preservation of ancient texts.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53214" y="23231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Why build this?</a:t>
            </a:r>
          </a:p>
        </p:txBody>
      </p:sp>
      <p:sp>
        <p:nvSpPr>
          <p:cNvPr id="4" name="Freeform 4"/>
          <p:cNvSpPr/>
          <p:nvPr/>
        </p:nvSpPr>
        <p:spPr>
          <a:xfrm>
            <a:off x="177761" y="-2411657"/>
            <a:ext cx="1701877" cy="4125764"/>
          </a:xfrm>
          <a:custGeom>
            <a:avLst/>
            <a:gdLst/>
            <a:ahLst/>
            <a:cxnLst/>
            <a:rect l="l" t="t" r="r" b="b"/>
            <a:pathLst>
              <a:path w="1701877" h="4125764">
                <a:moveTo>
                  <a:pt x="0" y="0"/>
                </a:moveTo>
                <a:lnTo>
                  <a:pt x="1701878" y="0"/>
                </a:lnTo>
                <a:lnTo>
                  <a:pt x="1701878" y="4125763"/>
                </a:lnTo>
                <a:lnTo>
                  <a:pt x="0" y="4125763"/>
                </a:lnTo>
                <a:lnTo>
                  <a:pt x="0" y="0"/>
                </a:lnTo>
                <a:close/>
              </a:path>
            </a:pathLst>
          </a:custGeom>
          <a:blipFill>
            <a:blip r:embed="rId3"/>
            <a:stretch>
              <a:fillRect/>
            </a:stretch>
          </a:blipFill>
        </p:spPr>
        <p:txBody>
          <a:bodyPr/>
          <a:lstStyle/>
          <a:p>
            <a:endParaRPr lang="en-US"/>
          </a:p>
        </p:txBody>
      </p:sp>
      <p:sp>
        <p:nvSpPr>
          <p:cNvPr id="5" name="Freeform 5"/>
          <p:cNvSpPr/>
          <p:nvPr/>
        </p:nvSpPr>
        <p:spPr>
          <a:xfrm>
            <a:off x="12033528" y="0"/>
            <a:ext cx="7059454" cy="10287000"/>
          </a:xfrm>
          <a:custGeom>
            <a:avLst/>
            <a:gdLst/>
            <a:ahLst/>
            <a:cxnLst/>
            <a:rect l="l" t="t" r="r" b="b"/>
            <a:pathLst>
              <a:path w="7059454" h="10287000">
                <a:moveTo>
                  <a:pt x="0" y="0"/>
                </a:moveTo>
                <a:lnTo>
                  <a:pt x="7059454" y="0"/>
                </a:lnTo>
                <a:lnTo>
                  <a:pt x="7059454" y="10287000"/>
                </a:lnTo>
                <a:lnTo>
                  <a:pt x="0" y="10287000"/>
                </a:lnTo>
                <a:lnTo>
                  <a:pt x="0" y="0"/>
                </a:lnTo>
                <a:close/>
              </a:path>
            </a:pathLst>
          </a:custGeom>
          <a:blipFill>
            <a:blip r:embed="rId4"/>
            <a:stretch>
              <a:fillRect/>
            </a:stretch>
          </a:blipFill>
        </p:spPr>
        <p:txBody>
          <a:bodyPr/>
          <a:lstStyle/>
          <a:p>
            <a:endParaRPr lang="en-US"/>
          </a:p>
        </p:txBody>
      </p:sp>
      <p:sp>
        <p:nvSpPr>
          <p:cNvPr id="6" name="Freeform 6"/>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5"/>
            <a:stretch>
              <a:fillRect/>
            </a:stretch>
          </a:blipFill>
        </p:spPr>
        <p:txBody>
          <a:bodyPr/>
          <a:lstStyle/>
          <a:p>
            <a:endParaRPr lang="en-US"/>
          </a:p>
        </p:txBody>
      </p:sp>
      <p:sp>
        <p:nvSpPr>
          <p:cNvPr id="7" name="Freeform 7"/>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028700" y="2223653"/>
            <a:ext cx="11004828" cy="4223385"/>
          </a:xfrm>
          <a:prstGeom prst="rect">
            <a:avLst/>
          </a:prstGeom>
        </p:spPr>
        <p:txBody>
          <a:bodyPr lIns="0" tIns="0" rIns="0" bIns="0" rtlCol="0" anchor="t">
            <a:spAutoFit/>
          </a:bodyPr>
          <a:lstStyle/>
          <a:p>
            <a:pPr algn="l">
              <a:lnSpc>
                <a:spcPts val="4169"/>
              </a:lnSpc>
            </a:pPr>
            <a:r>
              <a:rPr lang="en-US" sz="2999" b="1" dirty="0">
                <a:solidFill>
                  <a:srgbClr val="7B4D2F"/>
                </a:solidFill>
                <a:latin typeface="Trebuchet MS" panose="020B0603020202020204" pitchFamily="34" charset="0"/>
                <a:ea typeface="The Seasons Bold"/>
                <a:cs typeface="The Seasons Bold"/>
                <a:sym typeface="The Seasons Bold"/>
              </a:rPr>
              <a:t>Challenges in Current Systems</a:t>
            </a:r>
          </a:p>
          <a:p>
            <a:pPr algn="l">
              <a:lnSpc>
                <a:spcPts val="4169"/>
              </a:lnSpc>
            </a:pPr>
            <a:r>
              <a:rPr lang="en-US" sz="2999" b="1" dirty="0">
                <a:solidFill>
                  <a:srgbClr val="452A1D"/>
                </a:solidFill>
                <a:latin typeface="Trebuchet MS" panose="020B0603020202020204" pitchFamily="34" charset="0"/>
                <a:ea typeface="The Seasons Bold"/>
                <a:cs typeface="The Seasons Bold"/>
                <a:sym typeface="The Seasons Bold"/>
              </a:rPr>
              <a:t>Discuss the limitations of current methods for reading and documenting Brahmi inscriptions. </a:t>
            </a:r>
          </a:p>
          <a:p>
            <a:pPr algn="l">
              <a:lnSpc>
                <a:spcPts val="4169"/>
              </a:lnSpc>
            </a:pPr>
            <a:endParaRPr lang="en-US" sz="2999" b="1" dirty="0">
              <a:solidFill>
                <a:srgbClr val="452A1D"/>
              </a:solidFill>
              <a:latin typeface="Trebuchet MS" panose="020B0603020202020204" pitchFamily="34" charset="0"/>
              <a:ea typeface="The Seasons Bold"/>
              <a:cs typeface="The Seasons Bold"/>
              <a:sym typeface="The Seasons Bold"/>
            </a:endParaRPr>
          </a:p>
          <a:p>
            <a:pPr marL="647698" lvl="1" indent="-323849" algn="l">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Limited Accessibility</a:t>
            </a:r>
          </a:p>
          <a:p>
            <a:pPr marL="647698" lvl="1" indent="-323849" algn="l">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Error-Prone Manual Transcription</a:t>
            </a:r>
          </a:p>
          <a:p>
            <a:pPr marL="647698" lvl="1" indent="-323849" algn="l">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Degradation of Inscriptions</a:t>
            </a:r>
          </a:p>
          <a:p>
            <a:pPr marL="647698" lvl="1" indent="-323849" algn="l">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Lack of Standardized Digital Databases</a:t>
            </a:r>
          </a:p>
        </p:txBody>
      </p:sp>
      <p:sp>
        <p:nvSpPr>
          <p:cNvPr id="9" name="TextBox 9"/>
          <p:cNvSpPr txBox="1"/>
          <p:nvPr/>
        </p:nvSpPr>
        <p:spPr>
          <a:xfrm>
            <a:off x="1028700" y="6751519"/>
            <a:ext cx="11004828" cy="3164750"/>
          </a:xfrm>
          <a:prstGeom prst="rect">
            <a:avLst/>
          </a:prstGeom>
        </p:spPr>
        <p:txBody>
          <a:bodyPr lIns="0" tIns="0" rIns="0" bIns="0" rtlCol="0" anchor="t">
            <a:spAutoFit/>
          </a:bodyPr>
          <a:lstStyle/>
          <a:p>
            <a:pPr algn="just">
              <a:lnSpc>
                <a:spcPts val="4169"/>
              </a:lnSpc>
            </a:pPr>
            <a:r>
              <a:rPr lang="en-US" sz="2999" b="1" dirty="0">
                <a:solidFill>
                  <a:srgbClr val="7B4D2F"/>
                </a:solidFill>
                <a:latin typeface="Trebuchet MS" panose="020B0603020202020204" pitchFamily="34" charset="0"/>
                <a:ea typeface="The Seasons Bold"/>
                <a:cs typeface="The Seasons Bold"/>
                <a:sym typeface="The Seasons Bold"/>
              </a:rPr>
              <a:t>Automation Benefits</a:t>
            </a:r>
          </a:p>
          <a:p>
            <a:pPr algn="just">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a:p>
            <a:pPr marL="647698" lvl="1" indent="-323849" algn="just">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Increases Accuracy</a:t>
            </a:r>
          </a:p>
          <a:p>
            <a:pPr marL="647698" lvl="1" indent="-323849" algn="just">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Saves Time</a:t>
            </a:r>
          </a:p>
          <a:p>
            <a:pPr marL="647698" lvl="1" indent="-323849" algn="just">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Enhances Preservation</a:t>
            </a:r>
          </a:p>
          <a:p>
            <a:pPr marL="647698" lvl="1" indent="-323849" algn="just">
              <a:lnSpc>
                <a:spcPts val="4169"/>
              </a:lnSpc>
              <a:buAutoNum type="arabicPeriod"/>
            </a:pPr>
            <a:r>
              <a:rPr lang="en-US" sz="2999" b="1" dirty="0">
                <a:solidFill>
                  <a:srgbClr val="452A1D"/>
                </a:solidFill>
                <a:latin typeface="Trebuchet MS" panose="020B0603020202020204" pitchFamily="34" charset="0"/>
                <a:ea typeface="The Seasons Bold"/>
                <a:cs typeface="The Seasons Bold"/>
                <a:sym typeface="The Seasons Bold"/>
              </a:rPr>
              <a:t>Improves Accessibility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619345" y="2830567"/>
            <a:ext cx="12919660" cy="6605176"/>
          </a:xfrm>
          <a:custGeom>
            <a:avLst/>
            <a:gdLst/>
            <a:ahLst/>
            <a:cxnLst/>
            <a:rect l="l" t="t" r="r" b="b"/>
            <a:pathLst>
              <a:path w="12919660" h="6605176">
                <a:moveTo>
                  <a:pt x="0" y="0"/>
                </a:moveTo>
                <a:lnTo>
                  <a:pt x="12919661" y="0"/>
                </a:lnTo>
                <a:lnTo>
                  <a:pt x="12919661" y="6605177"/>
                </a:lnTo>
                <a:lnTo>
                  <a:pt x="0" y="660517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Methodology System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5019951" y="9644525"/>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130841" y="2679273"/>
            <a:ext cx="14026317" cy="6697566"/>
          </a:xfrm>
          <a:custGeom>
            <a:avLst/>
            <a:gdLst/>
            <a:ahLst/>
            <a:cxnLst/>
            <a:rect l="l" t="t" r="r" b="b"/>
            <a:pathLst>
              <a:path w="14026317" h="6697566">
                <a:moveTo>
                  <a:pt x="0" y="0"/>
                </a:moveTo>
                <a:lnTo>
                  <a:pt x="14026318" y="0"/>
                </a:lnTo>
                <a:lnTo>
                  <a:pt x="14026318" y="6697566"/>
                </a:lnTo>
                <a:lnTo>
                  <a:pt x="0" y="6697566"/>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5019951" y="9644525"/>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353930" y="2932362"/>
            <a:ext cx="13580141" cy="6518467"/>
          </a:xfrm>
          <a:custGeom>
            <a:avLst/>
            <a:gdLst/>
            <a:ahLst/>
            <a:cxnLst/>
            <a:rect l="l" t="t" r="r" b="b"/>
            <a:pathLst>
              <a:path w="13580141" h="6518467">
                <a:moveTo>
                  <a:pt x="0" y="0"/>
                </a:moveTo>
                <a:lnTo>
                  <a:pt x="13580140" y="0"/>
                </a:lnTo>
                <a:lnTo>
                  <a:pt x="13580140" y="6518467"/>
                </a:lnTo>
                <a:lnTo>
                  <a:pt x="0" y="651846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Used Technologies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4086457" y="3395871"/>
            <a:ext cx="5759702" cy="6359090"/>
          </a:xfrm>
          <a:prstGeom prst="rect">
            <a:avLst/>
          </a:prstGeom>
        </p:spPr>
        <p:txBody>
          <a:bodyPr lIns="0" tIns="0" rIns="0" bIns="0" rtlCol="0" anchor="t">
            <a:spAutoFit/>
          </a:bodyPr>
          <a:lstStyle/>
          <a:p>
            <a:pPr algn="l">
              <a:lnSpc>
                <a:spcPts val="3891"/>
              </a:lnSpc>
            </a:pPr>
            <a:r>
              <a:rPr lang="en-US" sz="2799" b="1">
                <a:solidFill>
                  <a:srgbClr val="452A1D"/>
                </a:solidFill>
                <a:latin typeface="The Seasons Bold"/>
                <a:ea typeface="The Seasons Bold"/>
                <a:cs typeface="The Seasons Bold"/>
                <a:sym typeface="The Seasons Bold"/>
              </a:rPr>
              <a:t>Frontend</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React native</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Nativewind (tailwind css)</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React Reanimated</a:t>
            </a:r>
          </a:p>
          <a:p>
            <a:pPr algn="l">
              <a:lnSpc>
                <a:spcPts val="3891"/>
              </a:lnSpc>
            </a:pPr>
            <a:endParaRPr lang="en-US" sz="2799" b="1">
              <a:solidFill>
                <a:srgbClr val="7B4D2F"/>
              </a:solidFill>
              <a:latin typeface="The Seasons Bold"/>
              <a:ea typeface="The Seasons Bold"/>
              <a:cs typeface="The Seasons Bold"/>
              <a:sym typeface="The Seasons Bold"/>
            </a:endParaRPr>
          </a:p>
          <a:p>
            <a:pPr algn="l">
              <a:lnSpc>
                <a:spcPts val="3891"/>
              </a:lnSpc>
            </a:pPr>
            <a:r>
              <a:rPr lang="en-US" sz="2799" b="1">
                <a:solidFill>
                  <a:srgbClr val="452A1D"/>
                </a:solidFill>
                <a:latin typeface="The Seasons Bold"/>
                <a:ea typeface="The Seasons Bold"/>
                <a:cs typeface="The Seasons Bold"/>
                <a:sym typeface="The Seasons Bold"/>
              </a:rPr>
              <a:t>Backend</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Flask</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Mongo DB</a:t>
            </a:r>
          </a:p>
          <a:p>
            <a:pPr marL="604519" lvl="1" indent="-302260" algn="l">
              <a:lnSpc>
                <a:spcPts val="3891"/>
              </a:lnSpc>
              <a:buFont typeface="Arial"/>
              <a:buChar char="•"/>
            </a:pPr>
            <a:r>
              <a:rPr lang="en-US" sz="2799" b="1">
                <a:solidFill>
                  <a:srgbClr val="7B4D2F"/>
                </a:solidFill>
                <a:latin typeface="The Seasons Bold"/>
                <a:ea typeface="The Seasons Bold"/>
                <a:cs typeface="The Seasons Bold"/>
                <a:sym typeface="The Seasons Bold"/>
              </a:rPr>
              <a:t>JWT(Json web token)</a:t>
            </a:r>
          </a:p>
          <a:p>
            <a:pPr algn="l">
              <a:lnSpc>
                <a:spcPts val="3891"/>
              </a:lnSpc>
            </a:pPr>
            <a:endParaRPr lang="en-US" sz="2799" b="1">
              <a:solidFill>
                <a:srgbClr val="7B4D2F"/>
              </a:solidFill>
              <a:latin typeface="The Seasons Bold"/>
              <a:ea typeface="The Seasons Bold"/>
              <a:cs typeface="The Seasons Bold"/>
              <a:sym typeface="The Seasons Bold"/>
            </a:endParaRPr>
          </a:p>
          <a:p>
            <a:pPr algn="l">
              <a:lnSpc>
                <a:spcPts val="3891"/>
              </a:lnSpc>
            </a:pPr>
            <a:r>
              <a:rPr lang="en-US" sz="2799" b="1">
                <a:solidFill>
                  <a:srgbClr val="452A1D"/>
                </a:solidFill>
                <a:latin typeface="The Seasons Bold"/>
                <a:ea typeface="The Seasons Bold"/>
                <a:cs typeface="The Seasons Bold"/>
                <a:sym typeface="The Seasons Bold"/>
              </a:rPr>
              <a:t>API Integration</a:t>
            </a:r>
          </a:p>
          <a:p>
            <a:pPr marL="604519" lvl="1" indent="-302260" algn="l">
              <a:lnSpc>
                <a:spcPts val="3891"/>
              </a:lnSpc>
              <a:buFont typeface="Arial"/>
              <a:buChar char="•"/>
            </a:pPr>
            <a:r>
              <a:rPr lang="en-US" sz="2799" b="1">
                <a:solidFill>
                  <a:srgbClr val="825D29"/>
                </a:solidFill>
                <a:latin typeface="The Seasons Bold"/>
                <a:ea typeface="The Seasons Bold"/>
                <a:cs typeface="The Seasons Bold"/>
                <a:sym typeface="The Seasons Bold"/>
              </a:rPr>
              <a:t>Cloudinary</a:t>
            </a:r>
          </a:p>
          <a:p>
            <a:pPr algn="l">
              <a:lnSpc>
                <a:spcPts val="3891"/>
              </a:lnSpc>
            </a:pPr>
            <a:endParaRPr lang="en-US" sz="2799" b="1">
              <a:solidFill>
                <a:srgbClr val="825D29"/>
              </a:solidFill>
              <a:latin typeface="The Seasons Bold"/>
              <a:ea typeface="The Seasons Bold"/>
              <a:cs typeface="The Seasons Bold"/>
              <a:sym typeface="The Seasons Bold"/>
            </a:endParaRPr>
          </a:p>
        </p:txBody>
      </p:sp>
      <p:sp>
        <p:nvSpPr>
          <p:cNvPr id="8" name="TextBox 8"/>
          <p:cNvSpPr txBox="1"/>
          <p:nvPr/>
        </p:nvSpPr>
        <p:spPr>
          <a:xfrm>
            <a:off x="10413393" y="3395871"/>
            <a:ext cx="3788150" cy="5382097"/>
          </a:xfrm>
          <a:prstGeom prst="rect">
            <a:avLst/>
          </a:prstGeom>
        </p:spPr>
        <p:txBody>
          <a:bodyPr lIns="0" tIns="0" rIns="0" bIns="0" rtlCol="0" anchor="t">
            <a:spAutoFit/>
          </a:bodyPr>
          <a:lstStyle/>
          <a:p>
            <a:pPr algn="just">
              <a:lnSpc>
                <a:spcPts val="3891"/>
              </a:lnSpc>
            </a:pPr>
            <a:r>
              <a:rPr lang="en-US" sz="2799" b="1">
                <a:solidFill>
                  <a:srgbClr val="452A1D"/>
                </a:solidFill>
                <a:latin typeface="The Seasons Bold"/>
                <a:ea typeface="The Seasons Bold"/>
                <a:cs typeface="The Seasons Bold"/>
                <a:sym typeface="The Seasons Bold"/>
              </a:rPr>
              <a:t>Model training</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Python</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TensorFlow</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Pytorch</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flask</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Jupyter Notebook</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Google Collab</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NumPy</a:t>
            </a:r>
          </a:p>
          <a:p>
            <a:pPr marL="604519" lvl="1" indent="-302260" algn="just">
              <a:lnSpc>
                <a:spcPts val="3891"/>
              </a:lnSpc>
              <a:buFont typeface="Arial"/>
              <a:buChar char="•"/>
            </a:pPr>
            <a:r>
              <a:rPr lang="en-US" sz="2799" b="1">
                <a:solidFill>
                  <a:srgbClr val="7B4D2F"/>
                </a:solidFill>
                <a:latin typeface="The Seasons Bold"/>
                <a:ea typeface="The Seasons Bold"/>
                <a:cs typeface="The Seasons Bold"/>
                <a:sym typeface="The Seasons Bold"/>
              </a:rPr>
              <a:t>OpenCV</a:t>
            </a:r>
          </a:p>
          <a:p>
            <a:pPr algn="just">
              <a:lnSpc>
                <a:spcPts val="3891"/>
              </a:lnSpc>
            </a:pPr>
            <a:endParaRPr lang="en-US" sz="2799" b="1">
              <a:solidFill>
                <a:srgbClr val="7B4D2F"/>
              </a:solidFill>
              <a:latin typeface="The Seasons Bold"/>
              <a:ea typeface="The Seasons Bold"/>
              <a:cs typeface="The Seasons Bold"/>
              <a:sym typeface="The Seasons Bold"/>
            </a:endParaRPr>
          </a:p>
          <a:p>
            <a:pPr algn="just">
              <a:lnSpc>
                <a:spcPts val="3891"/>
              </a:lnSpc>
            </a:pPr>
            <a:endParaRPr lang="en-US" sz="2799" b="1">
              <a:solidFill>
                <a:srgbClr val="7B4D2F"/>
              </a:solidFill>
              <a:latin typeface="The Seasons Bold"/>
              <a:ea typeface="The Seasons Bold"/>
              <a:cs typeface="The Seasons Bold"/>
              <a:sym typeface="The Seasons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400770"/>
            <a:ext cx="13049309" cy="1467429"/>
          </a:xfrm>
          <a:prstGeom prst="rect">
            <a:avLst/>
          </a:prstGeom>
        </p:spPr>
        <p:txBody>
          <a:bodyPr lIns="0" tIns="0" rIns="0" bIns="0" rtlCol="0" anchor="t">
            <a:spAutoFit/>
          </a:bodyPr>
          <a:lstStyle/>
          <a:p>
            <a:pPr algn="ctr">
              <a:lnSpc>
                <a:spcPts val="11518"/>
              </a:lnSpc>
            </a:pPr>
            <a:r>
              <a:rPr lang="en-US" sz="8227">
                <a:solidFill>
                  <a:srgbClr val="753429"/>
                </a:solidFill>
                <a:latin typeface="Sugo Classic"/>
                <a:ea typeface="Sugo Classic"/>
                <a:cs typeface="Sugo Classic"/>
                <a:sym typeface="Sugo Classic"/>
              </a:rPr>
              <a:t>Benefits of Implementing This System</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175176" y="2188790"/>
            <a:ext cx="14659520" cy="8032840"/>
          </a:xfrm>
          <a:prstGeom prst="rect">
            <a:avLst/>
          </a:prstGeom>
        </p:spPr>
        <p:txBody>
          <a:bodyPr lIns="0" tIns="0" rIns="0" bIns="0" rtlCol="0" anchor="t">
            <a:spAutoFit/>
          </a:bodyPr>
          <a:lstStyle/>
          <a:p>
            <a:pPr marL="647698" lvl="1" indent="-323849" algn="l">
              <a:lnSpc>
                <a:spcPts val="4169"/>
              </a:lnSpc>
              <a:buFont typeface="Arial"/>
              <a:buChar char="•"/>
            </a:pPr>
            <a:r>
              <a:rPr lang="en-US" sz="2999" b="1" dirty="0">
                <a:solidFill>
                  <a:srgbClr val="7B4D2F"/>
                </a:solidFill>
                <a:latin typeface="Trebuchet MS" panose="020B0603020202020204" pitchFamily="34" charset="0"/>
                <a:ea typeface="The Seasons Bold"/>
                <a:cs typeface="The Seasons Bold"/>
                <a:sym typeface="The Seasons Bold"/>
              </a:rPr>
              <a:t>Enhanced Efficiency –This OCR enables real-time extraction and recognition of Brahmi inscriptions, reducing the time required for manual transcription.</a:t>
            </a:r>
          </a:p>
          <a:p>
            <a:pPr algn="l">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a:p>
            <a:pPr marL="647698" lvl="1" indent="-323849" algn="l">
              <a:lnSpc>
                <a:spcPts val="4169"/>
              </a:lnSpc>
              <a:buFont typeface="Arial"/>
              <a:buChar char="•"/>
            </a:pPr>
            <a:r>
              <a:rPr lang="en-US" sz="2999" b="1" dirty="0">
                <a:solidFill>
                  <a:srgbClr val="7B4D2F"/>
                </a:solidFill>
                <a:latin typeface="Trebuchet MS" panose="020B0603020202020204" pitchFamily="34" charset="0"/>
                <a:ea typeface="The Seasons Bold"/>
                <a:cs typeface="The Seasons Bold"/>
                <a:sym typeface="The Seasons Bold"/>
              </a:rPr>
              <a:t>Improved Accuracy – Deep learning algorithms enhance character recognition, minimizing errors in decoding ancient texts.</a:t>
            </a:r>
          </a:p>
          <a:p>
            <a:pPr algn="l">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a:p>
            <a:pPr marL="647698" lvl="1" indent="-323849" algn="l">
              <a:lnSpc>
                <a:spcPts val="4169"/>
              </a:lnSpc>
              <a:buFont typeface="Arial"/>
              <a:buChar char="•"/>
            </a:pPr>
            <a:r>
              <a:rPr lang="en-US" sz="2999" b="1" dirty="0">
                <a:solidFill>
                  <a:srgbClr val="7B4D2F"/>
                </a:solidFill>
                <a:latin typeface="Trebuchet MS" panose="020B0603020202020204" pitchFamily="34" charset="0"/>
                <a:ea typeface="The Seasons Bold"/>
                <a:cs typeface="The Seasons Bold"/>
                <a:sym typeface="The Seasons Bold"/>
              </a:rPr>
              <a:t>Preservation of Historical Knowledge – Digitizing inscriptions ensures that valuable historical information is stored and protected for future generations.</a:t>
            </a:r>
          </a:p>
          <a:p>
            <a:pPr algn="l">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a:p>
            <a:pPr marL="647698" lvl="1" indent="-323849" algn="l">
              <a:lnSpc>
                <a:spcPts val="4169"/>
              </a:lnSpc>
              <a:buFont typeface="Arial"/>
              <a:buChar char="•"/>
            </a:pPr>
            <a:r>
              <a:rPr lang="en-US" sz="2999" b="1" dirty="0">
                <a:solidFill>
                  <a:srgbClr val="7B4D2F"/>
                </a:solidFill>
                <a:latin typeface="Trebuchet MS" panose="020B0603020202020204" pitchFamily="34" charset="0"/>
                <a:ea typeface="The Seasons Bold"/>
                <a:cs typeface="The Seasons Bold"/>
                <a:sym typeface="The Seasons Bold"/>
              </a:rPr>
              <a:t>Greater Accessibility – Researchers, historians, and the public can easily access and analyze translated inscriptions through a unified digital platform.</a:t>
            </a:r>
          </a:p>
          <a:p>
            <a:pPr algn="l">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a:p>
            <a:pPr marL="647698" lvl="1" indent="-323849" algn="l">
              <a:lnSpc>
                <a:spcPts val="4169"/>
              </a:lnSpc>
              <a:buFont typeface="Arial"/>
              <a:buChar char="•"/>
            </a:pPr>
            <a:r>
              <a:rPr lang="en-US" sz="2999" b="1" dirty="0">
                <a:solidFill>
                  <a:srgbClr val="7B4D2F"/>
                </a:solidFill>
                <a:latin typeface="Trebuchet MS" panose="020B0603020202020204" pitchFamily="34" charset="0"/>
                <a:ea typeface="The Seasons Bold"/>
                <a:cs typeface="The Seasons Bold"/>
                <a:sym typeface="The Seasons Bold"/>
              </a:rPr>
              <a:t>Reduced Manual Effort – Automates the labor-intensive task of deciphering ancient scripts, freeing up experts to focus on higher-level historical analysis.</a:t>
            </a:r>
          </a:p>
          <a:p>
            <a:pPr algn="l">
              <a:lnSpc>
                <a:spcPts val="4169"/>
              </a:lnSpc>
            </a:pPr>
            <a:endParaRPr lang="en-US" sz="2999" b="1" dirty="0">
              <a:solidFill>
                <a:srgbClr val="7B4D2F"/>
              </a:solidFill>
              <a:latin typeface="Trebuchet MS" panose="020B0603020202020204" pitchFamily="34" charset="0"/>
              <a:ea typeface="The Seasons Bold"/>
              <a:cs typeface="The Seasons Bold"/>
              <a:sym typeface="The Season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19345" y="3180419"/>
            <a:ext cx="13049309" cy="5526361"/>
          </a:xfrm>
          <a:prstGeom prst="rect">
            <a:avLst/>
          </a:prstGeom>
        </p:spPr>
        <p:txBody>
          <a:bodyPr lIns="0" tIns="0" rIns="0" bIns="0" rtlCol="0" anchor="t">
            <a:spAutoFit/>
          </a:bodyPr>
          <a:lstStyle/>
          <a:p>
            <a:pPr algn="ctr">
              <a:lnSpc>
                <a:spcPts val="14597"/>
              </a:lnSpc>
            </a:pPr>
            <a:r>
              <a:rPr lang="en-US" sz="10426" spc="615">
                <a:solidFill>
                  <a:srgbClr val="753429"/>
                </a:solidFill>
                <a:latin typeface="Sugo Classic"/>
                <a:ea typeface="Sugo Classic"/>
                <a:cs typeface="Sugo Classic"/>
                <a:sym typeface="Sugo Classic"/>
              </a:rPr>
              <a:t>IT21273094</a:t>
            </a:r>
          </a:p>
          <a:p>
            <a:pPr algn="ctr">
              <a:lnSpc>
                <a:spcPts val="14597"/>
              </a:lnSpc>
            </a:pPr>
            <a:r>
              <a:rPr lang="en-US" sz="10426" spc="615">
                <a:solidFill>
                  <a:srgbClr val="753429"/>
                </a:solidFill>
                <a:latin typeface="Sugo Classic"/>
                <a:ea typeface="Sugo Classic"/>
                <a:cs typeface="Sugo Classic"/>
                <a:sym typeface="Sugo Classic"/>
              </a:rPr>
              <a:t>Ediriwickrama E.A.K.V. </a:t>
            </a:r>
          </a:p>
          <a:p>
            <a:pPr algn="ctr">
              <a:lnSpc>
                <a:spcPts val="14597"/>
              </a:lnSpc>
            </a:pPr>
            <a:endParaRPr lang="en-US" sz="10426" spc="615">
              <a:solidFill>
                <a:srgbClr val="753429"/>
              </a:solidFill>
              <a:latin typeface="Sugo Classic"/>
              <a:ea typeface="Sugo Classic"/>
              <a:cs typeface="Sugo Classic"/>
              <a:sym typeface="Sugo Classic"/>
            </a:endParaRPr>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855329" y="527374"/>
            <a:ext cx="13049309" cy="2097789"/>
          </a:xfrm>
          <a:prstGeom prst="rect">
            <a:avLst/>
          </a:prstGeom>
        </p:spPr>
        <p:txBody>
          <a:bodyPr lIns="0" tIns="0" rIns="0" bIns="0" rtlCol="0" anchor="t">
            <a:spAutoFit/>
          </a:bodyPr>
          <a:lstStyle/>
          <a:p>
            <a:pPr algn="ctr">
              <a:lnSpc>
                <a:spcPts val="7812"/>
              </a:lnSpc>
            </a:pPr>
            <a:r>
              <a:rPr lang="en-US" sz="8400">
                <a:solidFill>
                  <a:srgbClr val="753429"/>
                </a:solidFill>
                <a:latin typeface="Sugo Classic"/>
                <a:ea typeface="Sugo Classic"/>
                <a:cs typeface="Sugo Classic"/>
                <a:sym typeface="Sugo Classic"/>
              </a:rPr>
              <a:t>Architectural Feature Detection in Historical Analysis</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19345" y="3240229"/>
            <a:ext cx="13521276" cy="4868210"/>
          </a:xfrm>
          <a:prstGeom prst="rect">
            <a:avLst/>
          </a:prstGeom>
        </p:spPr>
        <p:txBody>
          <a:bodyPr lIns="0" tIns="0" rIns="0" bIns="0" rtlCol="0" anchor="t">
            <a:spAutoFit/>
          </a:bodyPr>
          <a:lstStyle/>
          <a:p>
            <a:pPr algn="just">
              <a:lnSpc>
                <a:spcPts val="4308"/>
              </a:lnSpc>
            </a:pPr>
            <a:r>
              <a:rPr lang="en-US" sz="3099" b="1" dirty="0">
                <a:solidFill>
                  <a:srgbClr val="452A1D"/>
                </a:solidFill>
                <a:latin typeface="Trebuchet MS" panose="020B0603020202020204" pitchFamily="34" charset="0"/>
                <a:ea typeface="The Seasons Bold"/>
                <a:cs typeface="The Seasons Bold"/>
                <a:sym typeface="The Seasons Bold"/>
              </a:rPr>
              <a:t>This automates the identification and classification of architectural elements in historical structures using deep learning and computer vision. By analyzing features such as arches, columns, and domes, the system provides insights into architectural styles, historical significance, and cultural influences.  Feature detection enhances the accuracy of historical analysis while aiding conservation efforts. This innovation supports archaeologists and historians by streamlining research and documentation of ancient structures.</a:t>
            </a:r>
          </a:p>
          <a:p>
            <a:pPr algn="l">
              <a:lnSpc>
                <a:spcPts val="3891"/>
              </a:lnSpc>
            </a:pPr>
            <a:endParaRPr lang="en-US" sz="3099" b="1" dirty="0">
              <a:solidFill>
                <a:srgbClr val="452A1D"/>
              </a:solidFill>
              <a:latin typeface="The Seasons Bold"/>
              <a:ea typeface="The Seasons Bold"/>
              <a:cs typeface="The Seasons Bold"/>
              <a:sym typeface="The Seasons Bold"/>
            </a:endParaRPr>
          </a:p>
        </p:txBody>
      </p:sp>
      <p:sp>
        <p:nvSpPr>
          <p:cNvPr id="8" name="TextBox 8"/>
          <p:cNvSpPr txBox="1"/>
          <p:nvPr/>
        </p:nvSpPr>
        <p:spPr>
          <a:xfrm>
            <a:off x="2619345" y="8346957"/>
            <a:ext cx="13521276" cy="1318079"/>
          </a:xfrm>
          <a:prstGeom prst="rect">
            <a:avLst/>
          </a:prstGeom>
        </p:spPr>
        <p:txBody>
          <a:bodyPr lIns="0" tIns="0" rIns="0" bIns="0" rtlCol="0" anchor="t">
            <a:spAutoFit/>
          </a:bodyPr>
          <a:lstStyle/>
          <a:p>
            <a:pPr algn="just">
              <a:lnSpc>
                <a:spcPts val="3475"/>
              </a:lnSpc>
            </a:pPr>
            <a:r>
              <a:rPr lang="en-US" sz="2500" b="1" dirty="0">
                <a:solidFill>
                  <a:srgbClr val="7B4D2F"/>
                </a:solidFill>
                <a:latin typeface="Trebuchet MS" panose="020B0603020202020204" pitchFamily="34" charset="0"/>
                <a:ea typeface="The Seasons Bold"/>
                <a:cs typeface="The Seasons Bold"/>
                <a:sym typeface="The Seasons Bold"/>
              </a:rPr>
              <a:t>Objective: Aims to develop an AI-based system that can automatically detect and classify architectural elements in historical structures, thereby enhancing cultural heritage conservation.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5658976" y="948218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2255004" y="2401723"/>
            <a:ext cx="13777992" cy="7339232"/>
            <a:chOff x="0" y="0"/>
            <a:chExt cx="18370655" cy="9785642"/>
          </a:xfrm>
        </p:grpSpPr>
        <p:sp>
          <p:nvSpPr>
            <p:cNvPr id="7" name="Freeform 7"/>
            <p:cNvSpPr/>
            <p:nvPr/>
          </p:nvSpPr>
          <p:spPr>
            <a:xfrm>
              <a:off x="6358494" y="2861540"/>
              <a:ext cx="1320928" cy="1320928"/>
            </a:xfrm>
            <a:custGeom>
              <a:avLst/>
              <a:gdLst/>
              <a:ahLst/>
              <a:cxnLst/>
              <a:rect l="l" t="t" r="r" b="b"/>
              <a:pathLst>
                <a:path w="1320928" h="1320928">
                  <a:moveTo>
                    <a:pt x="0" y="0"/>
                  </a:moveTo>
                  <a:lnTo>
                    <a:pt x="1320928" y="0"/>
                  </a:lnTo>
                  <a:lnTo>
                    <a:pt x="1320928" y="1320928"/>
                  </a:lnTo>
                  <a:lnTo>
                    <a:pt x="0" y="132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6358494" y="5163687"/>
              <a:ext cx="1547897" cy="1524679"/>
            </a:xfrm>
            <a:custGeom>
              <a:avLst/>
              <a:gdLst/>
              <a:ahLst/>
              <a:cxnLst/>
              <a:rect l="l" t="t" r="r" b="b"/>
              <a:pathLst>
                <a:path w="1547897" h="1524679">
                  <a:moveTo>
                    <a:pt x="0" y="0"/>
                  </a:moveTo>
                  <a:lnTo>
                    <a:pt x="1547897" y="0"/>
                  </a:lnTo>
                  <a:lnTo>
                    <a:pt x="1547897" y="1524678"/>
                  </a:lnTo>
                  <a:lnTo>
                    <a:pt x="0" y="15246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6358494" y="504453"/>
              <a:ext cx="1320928" cy="1376647"/>
            </a:xfrm>
            <a:custGeom>
              <a:avLst/>
              <a:gdLst/>
              <a:ahLst/>
              <a:cxnLst/>
              <a:rect l="l" t="t" r="r" b="b"/>
              <a:pathLst>
                <a:path w="1320928" h="1376647">
                  <a:moveTo>
                    <a:pt x="0" y="0"/>
                  </a:moveTo>
                  <a:lnTo>
                    <a:pt x="1320928" y="0"/>
                  </a:lnTo>
                  <a:lnTo>
                    <a:pt x="1320928" y="1376647"/>
                  </a:lnTo>
                  <a:lnTo>
                    <a:pt x="0" y="13766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a:off x="6358494" y="7668805"/>
              <a:ext cx="1547897" cy="1682497"/>
            </a:xfrm>
            <a:custGeom>
              <a:avLst/>
              <a:gdLst/>
              <a:ahLst/>
              <a:cxnLst/>
              <a:rect l="l" t="t" r="r" b="b"/>
              <a:pathLst>
                <a:path w="1547897" h="1682497">
                  <a:moveTo>
                    <a:pt x="0" y="0"/>
                  </a:moveTo>
                  <a:lnTo>
                    <a:pt x="1547897" y="0"/>
                  </a:lnTo>
                  <a:lnTo>
                    <a:pt x="1547897" y="1682497"/>
                  </a:lnTo>
                  <a:lnTo>
                    <a:pt x="0" y="16824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4932139" y="1928725"/>
              <a:ext cx="4173638"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Historical Object Detection</a:t>
              </a:r>
            </a:p>
          </p:txBody>
        </p:sp>
        <p:sp>
          <p:nvSpPr>
            <p:cNvPr id="12" name="TextBox 12"/>
            <p:cNvSpPr txBox="1"/>
            <p:nvPr/>
          </p:nvSpPr>
          <p:spPr>
            <a:xfrm>
              <a:off x="4810302" y="6735990"/>
              <a:ext cx="4884642"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Architectural Feature Detection</a:t>
              </a:r>
            </a:p>
          </p:txBody>
        </p:sp>
        <p:sp>
          <p:nvSpPr>
            <p:cNvPr id="13" name="TextBox 13"/>
            <p:cNvSpPr txBox="1"/>
            <p:nvPr/>
          </p:nvSpPr>
          <p:spPr>
            <a:xfrm>
              <a:off x="4810302" y="9398927"/>
              <a:ext cx="4884642"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3D Object Prompt Generation</a:t>
              </a:r>
            </a:p>
          </p:txBody>
        </p:sp>
        <p:sp>
          <p:nvSpPr>
            <p:cNvPr id="14" name="TextBox 14"/>
            <p:cNvSpPr txBox="1"/>
            <p:nvPr/>
          </p:nvSpPr>
          <p:spPr>
            <a:xfrm>
              <a:off x="4932139" y="4230872"/>
              <a:ext cx="4173638"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Brahmi Script OCR</a:t>
              </a:r>
            </a:p>
          </p:txBody>
        </p:sp>
        <p:sp>
          <p:nvSpPr>
            <p:cNvPr id="15" name="Freeform 15"/>
            <p:cNvSpPr/>
            <p:nvPr/>
          </p:nvSpPr>
          <p:spPr>
            <a:xfrm>
              <a:off x="806193" y="3665911"/>
              <a:ext cx="1218354" cy="1949367"/>
            </a:xfrm>
            <a:custGeom>
              <a:avLst/>
              <a:gdLst/>
              <a:ahLst/>
              <a:cxnLst/>
              <a:rect l="l" t="t" r="r" b="b"/>
              <a:pathLst>
                <a:path w="1218354" h="1949367">
                  <a:moveTo>
                    <a:pt x="0" y="0"/>
                  </a:moveTo>
                  <a:lnTo>
                    <a:pt x="1218354" y="0"/>
                  </a:lnTo>
                  <a:lnTo>
                    <a:pt x="1218354" y="1949367"/>
                  </a:lnTo>
                  <a:lnTo>
                    <a:pt x="0" y="19493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0" y="5825845"/>
              <a:ext cx="2830739"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Mobile Application</a:t>
              </a:r>
            </a:p>
          </p:txBody>
        </p:sp>
        <p:sp>
          <p:nvSpPr>
            <p:cNvPr id="17" name="Freeform 17"/>
            <p:cNvSpPr/>
            <p:nvPr/>
          </p:nvSpPr>
          <p:spPr>
            <a:xfrm>
              <a:off x="16199861" y="4117164"/>
              <a:ext cx="1510850" cy="1440973"/>
            </a:xfrm>
            <a:custGeom>
              <a:avLst/>
              <a:gdLst/>
              <a:ahLst/>
              <a:cxnLst/>
              <a:rect l="l" t="t" r="r" b="b"/>
              <a:pathLst>
                <a:path w="1510850" h="1440973">
                  <a:moveTo>
                    <a:pt x="0" y="0"/>
                  </a:moveTo>
                  <a:lnTo>
                    <a:pt x="1510850" y="0"/>
                  </a:lnTo>
                  <a:lnTo>
                    <a:pt x="1510850" y="1440973"/>
                  </a:lnTo>
                  <a:lnTo>
                    <a:pt x="0" y="14409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8" name="Freeform 18"/>
            <p:cNvSpPr/>
            <p:nvPr/>
          </p:nvSpPr>
          <p:spPr>
            <a:xfrm>
              <a:off x="16199861" y="0"/>
              <a:ext cx="1510850" cy="1642228"/>
            </a:xfrm>
            <a:custGeom>
              <a:avLst/>
              <a:gdLst/>
              <a:ahLst/>
              <a:cxnLst/>
              <a:rect l="l" t="t" r="r" b="b"/>
              <a:pathLst>
                <a:path w="1510850" h="1642228">
                  <a:moveTo>
                    <a:pt x="0" y="0"/>
                  </a:moveTo>
                  <a:lnTo>
                    <a:pt x="1510850" y="0"/>
                  </a:lnTo>
                  <a:lnTo>
                    <a:pt x="1510850" y="1642228"/>
                  </a:lnTo>
                  <a:lnTo>
                    <a:pt x="0" y="16422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9" name="TextBox 19"/>
            <p:cNvSpPr txBox="1"/>
            <p:nvPr/>
          </p:nvSpPr>
          <p:spPr>
            <a:xfrm>
              <a:off x="15539916" y="5613423"/>
              <a:ext cx="2830739"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Backend</a:t>
              </a:r>
            </a:p>
          </p:txBody>
        </p:sp>
        <p:sp>
          <p:nvSpPr>
            <p:cNvPr id="20" name="TextBox 20"/>
            <p:cNvSpPr txBox="1"/>
            <p:nvPr/>
          </p:nvSpPr>
          <p:spPr>
            <a:xfrm>
              <a:off x="15539916" y="1702553"/>
              <a:ext cx="2830739"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Database</a:t>
              </a:r>
            </a:p>
          </p:txBody>
        </p:sp>
        <p:sp>
          <p:nvSpPr>
            <p:cNvPr id="21" name="Freeform 21"/>
            <p:cNvSpPr/>
            <p:nvPr/>
          </p:nvSpPr>
          <p:spPr>
            <a:xfrm>
              <a:off x="11578670" y="3665911"/>
              <a:ext cx="1334920" cy="1308221"/>
            </a:xfrm>
            <a:custGeom>
              <a:avLst/>
              <a:gdLst/>
              <a:ahLst/>
              <a:cxnLst/>
              <a:rect l="l" t="t" r="r" b="b"/>
              <a:pathLst>
                <a:path w="1334920" h="1308221">
                  <a:moveTo>
                    <a:pt x="0" y="0"/>
                  </a:moveTo>
                  <a:lnTo>
                    <a:pt x="1334919" y="0"/>
                  </a:lnTo>
                  <a:lnTo>
                    <a:pt x="1334919" y="1308222"/>
                  </a:lnTo>
                  <a:lnTo>
                    <a:pt x="0" y="130822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2" name="Freeform 22"/>
            <p:cNvSpPr/>
            <p:nvPr/>
          </p:nvSpPr>
          <p:spPr>
            <a:xfrm>
              <a:off x="11591975" y="7442773"/>
              <a:ext cx="1435437" cy="1489429"/>
            </a:xfrm>
            <a:custGeom>
              <a:avLst/>
              <a:gdLst/>
              <a:ahLst/>
              <a:cxnLst/>
              <a:rect l="l" t="t" r="r" b="b"/>
              <a:pathLst>
                <a:path w="1435437" h="1489429">
                  <a:moveTo>
                    <a:pt x="0" y="0"/>
                  </a:moveTo>
                  <a:lnTo>
                    <a:pt x="1435437" y="0"/>
                  </a:lnTo>
                  <a:lnTo>
                    <a:pt x="1435437" y="1489429"/>
                  </a:lnTo>
                  <a:lnTo>
                    <a:pt x="0" y="148942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23" name="TextBox 23"/>
            <p:cNvSpPr txBox="1"/>
            <p:nvPr/>
          </p:nvSpPr>
          <p:spPr>
            <a:xfrm>
              <a:off x="10830760" y="5024058"/>
              <a:ext cx="2830739" cy="3867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CNN Model</a:t>
              </a:r>
            </a:p>
          </p:txBody>
        </p:sp>
        <p:sp>
          <p:nvSpPr>
            <p:cNvPr id="24" name="TextBox 24"/>
            <p:cNvSpPr txBox="1"/>
            <p:nvPr/>
          </p:nvSpPr>
          <p:spPr>
            <a:xfrm>
              <a:off x="10894324" y="8979827"/>
              <a:ext cx="2830739" cy="805815"/>
            </a:xfrm>
            <a:prstGeom prst="rect">
              <a:avLst/>
            </a:prstGeom>
          </p:spPr>
          <p:txBody>
            <a:bodyPr lIns="0" tIns="0" rIns="0" bIns="0" rtlCol="0" anchor="t">
              <a:spAutoFit/>
            </a:bodyPr>
            <a:lstStyle/>
            <a:p>
              <a:pPr algn="ctr">
                <a:lnSpc>
                  <a:spcPts val="2520"/>
                </a:lnSpc>
              </a:pPr>
              <a:r>
                <a:rPr lang="en-US" sz="1800" b="1">
                  <a:solidFill>
                    <a:srgbClr val="C2802A"/>
                  </a:solidFill>
                  <a:latin typeface="Canva Sans Bold"/>
                  <a:ea typeface="Canva Sans Bold"/>
                  <a:cs typeface="Canva Sans Bold"/>
                  <a:sym typeface="Canva Sans Bold"/>
                </a:rPr>
                <a:t>Photogrammetry Neural Rendering</a:t>
              </a:r>
            </a:p>
          </p:txBody>
        </p:sp>
        <p:sp>
          <p:nvSpPr>
            <p:cNvPr id="25" name="Freeform 25"/>
            <p:cNvSpPr/>
            <p:nvPr/>
          </p:nvSpPr>
          <p:spPr>
            <a:xfrm>
              <a:off x="2930859" y="4544553"/>
              <a:ext cx="1879444" cy="789366"/>
            </a:xfrm>
            <a:custGeom>
              <a:avLst/>
              <a:gdLst/>
              <a:ahLst/>
              <a:cxnLst/>
              <a:rect l="l" t="t" r="r" b="b"/>
              <a:pathLst>
                <a:path w="1879444" h="789366">
                  <a:moveTo>
                    <a:pt x="0" y="0"/>
                  </a:moveTo>
                  <a:lnTo>
                    <a:pt x="1879443" y="0"/>
                  </a:lnTo>
                  <a:lnTo>
                    <a:pt x="1879443" y="789366"/>
                  </a:lnTo>
                  <a:lnTo>
                    <a:pt x="0" y="78936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6" name="Freeform 26"/>
            <p:cNvSpPr/>
            <p:nvPr/>
          </p:nvSpPr>
          <p:spPr>
            <a:xfrm>
              <a:off x="8951316" y="4544553"/>
              <a:ext cx="1879444" cy="789366"/>
            </a:xfrm>
            <a:custGeom>
              <a:avLst/>
              <a:gdLst/>
              <a:ahLst/>
              <a:cxnLst/>
              <a:rect l="l" t="t" r="r" b="b"/>
              <a:pathLst>
                <a:path w="1879444" h="789366">
                  <a:moveTo>
                    <a:pt x="0" y="0"/>
                  </a:moveTo>
                  <a:lnTo>
                    <a:pt x="1879444" y="0"/>
                  </a:lnTo>
                  <a:lnTo>
                    <a:pt x="1879444" y="789366"/>
                  </a:lnTo>
                  <a:lnTo>
                    <a:pt x="0" y="78936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7" name="Freeform 27"/>
            <p:cNvSpPr/>
            <p:nvPr/>
          </p:nvSpPr>
          <p:spPr>
            <a:xfrm>
              <a:off x="13905974" y="4544553"/>
              <a:ext cx="1879444" cy="789366"/>
            </a:xfrm>
            <a:custGeom>
              <a:avLst/>
              <a:gdLst/>
              <a:ahLst/>
              <a:cxnLst/>
              <a:rect l="l" t="t" r="r" b="b"/>
              <a:pathLst>
                <a:path w="1879444" h="789366">
                  <a:moveTo>
                    <a:pt x="0" y="0"/>
                  </a:moveTo>
                  <a:lnTo>
                    <a:pt x="1879443" y="0"/>
                  </a:lnTo>
                  <a:lnTo>
                    <a:pt x="1879443" y="789366"/>
                  </a:lnTo>
                  <a:lnTo>
                    <a:pt x="0" y="78936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28" name="Freeform 28"/>
            <p:cNvSpPr/>
            <p:nvPr/>
          </p:nvSpPr>
          <p:spPr>
            <a:xfrm rot="-5400000">
              <a:off x="16385827" y="2857280"/>
              <a:ext cx="1138917" cy="478345"/>
            </a:xfrm>
            <a:custGeom>
              <a:avLst/>
              <a:gdLst/>
              <a:ahLst/>
              <a:cxnLst/>
              <a:rect l="l" t="t" r="r" b="b"/>
              <a:pathLst>
                <a:path w="1138917" h="478345">
                  <a:moveTo>
                    <a:pt x="0" y="0"/>
                  </a:moveTo>
                  <a:lnTo>
                    <a:pt x="1138917" y="0"/>
                  </a:lnTo>
                  <a:lnTo>
                    <a:pt x="1138917" y="478345"/>
                  </a:lnTo>
                  <a:lnTo>
                    <a:pt x="0" y="47834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grpSp>
      <p:sp>
        <p:nvSpPr>
          <p:cNvPr id="29" name="TextBox 29"/>
          <p:cNvSpPr txBox="1"/>
          <p:nvPr/>
        </p:nvSpPr>
        <p:spPr>
          <a:xfrm>
            <a:off x="2787249" y="-10456"/>
            <a:ext cx="14586351" cy="1757212"/>
          </a:xfrm>
          <a:prstGeom prst="rect">
            <a:avLst/>
          </a:prstGeom>
        </p:spPr>
        <p:txBody>
          <a:bodyPr wrap="square" lIns="0" tIns="0" rIns="0" bIns="0" rtlCol="0" anchor="t">
            <a:spAutoFit/>
          </a:bodyPr>
          <a:lstStyle/>
          <a:p>
            <a:pPr algn="ctr">
              <a:lnSpc>
                <a:spcPts val="14597"/>
              </a:lnSpc>
            </a:pPr>
            <a:r>
              <a:rPr lang="en-US" sz="10426" b="1" dirty="0">
                <a:solidFill>
                  <a:srgbClr val="753429"/>
                </a:solidFill>
                <a:ea typeface="Sugo Classic"/>
                <a:cs typeface="Sugo Classic"/>
                <a:sym typeface="Sugo Classic"/>
              </a:rPr>
              <a:t>Overall System Diagram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0" y="-9388"/>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Why build this?</a:t>
            </a:r>
          </a:p>
        </p:txBody>
      </p:sp>
      <p:sp>
        <p:nvSpPr>
          <p:cNvPr id="4" name="Freeform 4"/>
          <p:cNvSpPr/>
          <p:nvPr/>
        </p:nvSpPr>
        <p:spPr>
          <a:xfrm>
            <a:off x="177761" y="-2411657"/>
            <a:ext cx="1701877" cy="4125764"/>
          </a:xfrm>
          <a:custGeom>
            <a:avLst/>
            <a:gdLst/>
            <a:ahLst/>
            <a:cxnLst/>
            <a:rect l="l" t="t" r="r" b="b"/>
            <a:pathLst>
              <a:path w="1701877" h="4125764">
                <a:moveTo>
                  <a:pt x="0" y="0"/>
                </a:moveTo>
                <a:lnTo>
                  <a:pt x="1701878" y="0"/>
                </a:lnTo>
                <a:lnTo>
                  <a:pt x="1701878" y="4125763"/>
                </a:lnTo>
                <a:lnTo>
                  <a:pt x="0" y="4125763"/>
                </a:lnTo>
                <a:lnTo>
                  <a:pt x="0" y="0"/>
                </a:lnTo>
                <a:close/>
              </a:path>
            </a:pathLst>
          </a:custGeom>
          <a:blipFill>
            <a:blip r:embed="rId3"/>
            <a:stretch>
              <a:fillRect/>
            </a:stretch>
          </a:blipFill>
        </p:spPr>
        <p:txBody>
          <a:bodyPr/>
          <a:lstStyle/>
          <a:p>
            <a:endParaRPr lang="en-US"/>
          </a:p>
        </p:txBody>
      </p:sp>
      <p:sp>
        <p:nvSpPr>
          <p:cNvPr id="5" name="Freeform 5"/>
          <p:cNvSpPr/>
          <p:nvPr/>
        </p:nvSpPr>
        <p:spPr>
          <a:xfrm>
            <a:off x="13239957" y="-557724"/>
            <a:ext cx="7360857" cy="10844724"/>
          </a:xfrm>
          <a:custGeom>
            <a:avLst/>
            <a:gdLst/>
            <a:ahLst/>
            <a:cxnLst/>
            <a:rect l="l" t="t" r="r" b="b"/>
            <a:pathLst>
              <a:path w="7360857" h="10844724">
                <a:moveTo>
                  <a:pt x="0" y="0"/>
                </a:moveTo>
                <a:lnTo>
                  <a:pt x="7360857" y="0"/>
                </a:lnTo>
                <a:lnTo>
                  <a:pt x="7360857" y="10844724"/>
                </a:lnTo>
                <a:lnTo>
                  <a:pt x="0" y="1084472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879639" y="2173636"/>
            <a:ext cx="12211257" cy="4223385"/>
          </a:xfrm>
          <a:prstGeom prst="rect">
            <a:avLst/>
          </a:prstGeom>
        </p:spPr>
        <p:txBody>
          <a:bodyPr lIns="0" tIns="0" rIns="0" bIns="0" rtlCol="0" anchor="t">
            <a:spAutoFit/>
          </a:bodyPr>
          <a:lstStyle/>
          <a:p>
            <a:pPr algn="l">
              <a:lnSpc>
                <a:spcPts val="4169"/>
              </a:lnSpc>
            </a:pPr>
            <a:r>
              <a:rPr lang="en-US" sz="2999" b="1">
                <a:solidFill>
                  <a:srgbClr val="7B4D2F"/>
                </a:solidFill>
                <a:latin typeface="The Seasons Bold"/>
                <a:ea typeface="The Seasons Bold"/>
                <a:cs typeface="The Seasons Bold"/>
                <a:sym typeface="The Seasons Bold"/>
              </a:rPr>
              <a:t>Challenges in Current Systems</a:t>
            </a:r>
          </a:p>
          <a:p>
            <a:pPr algn="l">
              <a:lnSpc>
                <a:spcPts val="4169"/>
              </a:lnSpc>
            </a:pPr>
            <a:r>
              <a:rPr lang="en-US" sz="2999" b="1">
                <a:solidFill>
                  <a:srgbClr val="452A1D"/>
                </a:solidFill>
                <a:latin typeface="The Seasons Bold"/>
                <a:ea typeface="The Seasons Bold"/>
                <a:cs typeface="The Seasons Bold"/>
                <a:sym typeface="The Seasons Bold"/>
              </a:rPr>
              <a:t>Discuss the limitations of traditional architectural feature detection in archaeological research.</a:t>
            </a:r>
          </a:p>
          <a:p>
            <a:pPr algn="l">
              <a:lnSpc>
                <a:spcPts val="4169"/>
              </a:lnSpc>
            </a:pPr>
            <a:endParaRPr lang="en-US" sz="2999" b="1">
              <a:solidFill>
                <a:srgbClr val="452A1D"/>
              </a:solidFill>
              <a:latin typeface="The Seasons Bold"/>
              <a:ea typeface="The Seasons Bold"/>
              <a:cs typeface="The Seasons Bold"/>
              <a:sym typeface="The Seasons Bold"/>
            </a:endParaRPr>
          </a:p>
          <a:p>
            <a:pPr marL="647698" lvl="1" indent="-323849" algn="l">
              <a:lnSpc>
                <a:spcPts val="4169"/>
              </a:lnSpc>
              <a:buAutoNum type="arabicPeriod"/>
            </a:pPr>
            <a:r>
              <a:rPr lang="en-US" sz="2999" b="1">
                <a:solidFill>
                  <a:srgbClr val="452A1D"/>
                </a:solidFill>
                <a:latin typeface="The Seasons Bold"/>
                <a:ea typeface="The Seasons Bold"/>
                <a:cs typeface="The Seasons Bold"/>
                <a:sym typeface="The Seasons Bold"/>
              </a:rPr>
              <a:t>Manual Analysis is Time-Consuming </a:t>
            </a:r>
          </a:p>
          <a:p>
            <a:pPr marL="647698" lvl="1" indent="-323849" algn="l">
              <a:lnSpc>
                <a:spcPts val="4169"/>
              </a:lnSpc>
              <a:buAutoNum type="arabicPeriod"/>
            </a:pPr>
            <a:r>
              <a:rPr lang="en-US" sz="2999" b="1">
                <a:solidFill>
                  <a:srgbClr val="452A1D"/>
                </a:solidFill>
                <a:latin typeface="The Seasons Bold"/>
                <a:ea typeface="The Seasons Bold"/>
                <a:cs typeface="The Seasons Bold"/>
                <a:sym typeface="The Seasons Bold"/>
              </a:rPr>
              <a:t>Inconsistent Documentation</a:t>
            </a:r>
          </a:p>
          <a:p>
            <a:pPr marL="647698" lvl="1" indent="-323849" algn="l">
              <a:lnSpc>
                <a:spcPts val="4169"/>
              </a:lnSpc>
              <a:buAutoNum type="arabicPeriod"/>
            </a:pPr>
            <a:r>
              <a:rPr lang="en-US" sz="2999" b="1">
                <a:solidFill>
                  <a:srgbClr val="452A1D"/>
                </a:solidFill>
                <a:latin typeface="The Seasons Bold"/>
                <a:ea typeface="The Seasons Bold"/>
                <a:cs typeface="The Seasons Bold"/>
                <a:sym typeface="The Seasons Bold"/>
              </a:rPr>
              <a:t>Structural Degradation</a:t>
            </a:r>
          </a:p>
          <a:p>
            <a:pPr marL="647698" lvl="1" indent="-323849" algn="l">
              <a:lnSpc>
                <a:spcPts val="4169"/>
              </a:lnSpc>
              <a:buAutoNum type="arabicPeriod"/>
            </a:pPr>
            <a:r>
              <a:rPr lang="en-US" sz="2999" b="1">
                <a:solidFill>
                  <a:srgbClr val="452A1D"/>
                </a:solidFill>
                <a:latin typeface="The Seasons Bold"/>
                <a:ea typeface="The Seasons Bold"/>
                <a:cs typeface="The Seasons Bold"/>
                <a:sym typeface="The Seasons Bold"/>
              </a:rPr>
              <a:t>Lack of Real-Time Analysis</a:t>
            </a:r>
          </a:p>
        </p:txBody>
      </p:sp>
      <p:sp>
        <p:nvSpPr>
          <p:cNvPr id="7" name="TextBox 7"/>
          <p:cNvSpPr txBox="1"/>
          <p:nvPr/>
        </p:nvSpPr>
        <p:spPr>
          <a:xfrm>
            <a:off x="1879639" y="6749446"/>
            <a:ext cx="11004828" cy="3164750"/>
          </a:xfrm>
          <a:prstGeom prst="rect">
            <a:avLst/>
          </a:prstGeom>
        </p:spPr>
        <p:txBody>
          <a:bodyPr lIns="0" tIns="0" rIns="0" bIns="0" rtlCol="0" anchor="t">
            <a:spAutoFit/>
          </a:bodyPr>
          <a:lstStyle/>
          <a:p>
            <a:pPr algn="just">
              <a:lnSpc>
                <a:spcPts val="4169"/>
              </a:lnSpc>
            </a:pPr>
            <a:r>
              <a:rPr lang="en-US" sz="2999" b="1">
                <a:solidFill>
                  <a:srgbClr val="7B4D2F"/>
                </a:solidFill>
                <a:latin typeface="The Seasons Bold"/>
                <a:ea typeface="The Seasons Bold"/>
                <a:cs typeface="The Seasons Bold"/>
                <a:sym typeface="The Seasons Bold"/>
              </a:rPr>
              <a:t>Automation Benefits</a:t>
            </a:r>
          </a:p>
          <a:p>
            <a:pPr algn="just">
              <a:lnSpc>
                <a:spcPts val="4169"/>
              </a:lnSpc>
            </a:pPr>
            <a:endParaRPr lang="en-US" sz="2999" b="1">
              <a:solidFill>
                <a:srgbClr val="7B4D2F"/>
              </a:solidFill>
              <a:latin typeface="The Seasons Bold"/>
              <a:ea typeface="The Seasons Bold"/>
              <a:cs typeface="The Seasons Bold"/>
              <a:sym typeface="The Seasons Bold"/>
            </a:endParaRPr>
          </a:p>
          <a:p>
            <a:pPr marL="647698" lvl="1" indent="-323849" algn="just">
              <a:lnSpc>
                <a:spcPts val="4169"/>
              </a:lnSpc>
              <a:buAutoNum type="arabicPeriod"/>
            </a:pPr>
            <a:r>
              <a:rPr lang="en-US" sz="2999" b="1">
                <a:solidFill>
                  <a:srgbClr val="452A1D"/>
                </a:solidFill>
                <a:latin typeface="The Seasons Bold"/>
                <a:ea typeface="The Seasons Bold"/>
                <a:cs typeface="The Seasons Bold"/>
                <a:sym typeface="The Seasons Bold"/>
              </a:rPr>
              <a:t>Faster and More Accurate Analysis</a:t>
            </a:r>
          </a:p>
          <a:p>
            <a:pPr marL="647698" lvl="1" indent="-323849" algn="just">
              <a:lnSpc>
                <a:spcPts val="4169"/>
              </a:lnSpc>
              <a:buAutoNum type="arabicPeriod"/>
            </a:pPr>
            <a:r>
              <a:rPr lang="en-US" sz="2999" b="1">
                <a:solidFill>
                  <a:srgbClr val="452A1D"/>
                </a:solidFill>
                <a:latin typeface="The Seasons Bold"/>
                <a:ea typeface="The Seasons Bold"/>
                <a:cs typeface="The Seasons Bold"/>
                <a:sym typeface="The Seasons Bold"/>
              </a:rPr>
              <a:t>Preserves Historical Knowledge</a:t>
            </a:r>
          </a:p>
          <a:p>
            <a:pPr marL="647698" lvl="1" indent="-323849" algn="just">
              <a:lnSpc>
                <a:spcPts val="4169"/>
              </a:lnSpc>
              <a:buAutoNum type="arabicPeriod"/>
            </a:pPr>
            <a:r>
              <a:rPr lang="en-US" sz="2999" b="1">
                <a:solidFill>
                  <a:srgbClr val="452A1D"/>
                </a:solidFill>
                <a:latin typeface="The Seasons Bold"/>
                <a:ea typeface="The Seasons Bold"/>
                <a:cs typeface="The Seasons Bold"/>
                <a:sym typeface="The Seasons Bold"/>
              </a:rPr>
              <a:t>Enhances Accessibility </a:t>
            </a:r>
          </a:p>
          <a:p>
            <a:pPr marL="647698" lvl="1" indent="-323849" algn="just">
              <a:lnSpc>
                <a:spcPts val="4169"/>
              </a:lnSpc>
              <a:buAutoNum type="arabicPeriod"/>
            </a:pPr>
            <a:r>
              <a:rPr lang="en-US" sz="2999" b="1">
                <a:solidFill>
                  <a:srgbClr val="452A1D"/>
                </a:solidFill>
                <a:latin typeface="The Seasons Bold"/>
                <a:ea typeface="The Seasons Bold"/>
                <a:cs typeface="The Seasons Bold"/>
                <a:sym typeface="The Seasons Bold"/>
              </a:rPr>
              <a:t>Supports Cultural Conservation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065428" y="3206407"/>
            <a:ext cx="13159328" cy="5664717"/>
          </a:xfrm>
          <a:custGeom>
            <a:avLst/>
            <a:gdLst/>
            <a:ahLst/>
            <a:cxnLst/>
            <a:rect l="l" t="t" r="r" b="b"/>
            <a:pathLst>
              <a:path w="13159328" h="5664717">
                <a:moveTo>
                  <a:pt x="0" y="0"/>
                </a:moveTo>
                <a:lnTo>
                  <a:pt x="13159328" y="0"/>
                </a:lnTo>
                <a:lnTo>
                  <a:pt x="13159328" y="5664717"/>
                </a:lnTo>
                <a:lnTo>
                  <a:pt x="0" y="566471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Methodology System Diagram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5019951" y="9644525"/>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481198" y="2926370"/>
            <a:ext cx="13325605" cy="6529546"/>
          </a:xfrm>
          <a:custGeom>
            <a:avLst/>
            <a:gdLst/>
            <a:ahLst/>
            <a:cxnLst/>
            <a:rect l="l" t="t" r="r" b="b"/>
            <a:pathLst>
              <a:path w="13325605" h="6529546">
                <a:moveTo>
                  <a:pt x="0" y="0"/>
                </a:moveTo>
                <a:lnTo>
                  <a:pt x="13325604" y="0"/>
                </a:lnTo>
                <a:lnTo>
                  <a:pt x="13325604" y="6529546"/>
                </a:lnTo>
                <a:lnTo>
                  <a:pt x="0" y="6529546"/>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Used Technologies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3822687" y="3452404"/>
            <a:ext cx="5759702" cy="5276578"/>
          </a:xfrm>
          <a:prstGeom prst="rect">
            <a:avLst/>
          </a:prstGeom>
        </p:spPr>
        <p:txBody>
          <a:bodyPr lIns="0" tIns="0" rIns="0" bIns="0" rtlCol="0" anchor="t">
            <a:spAutoFit/>
          </a:bodyPr>
          <a:lstStyle/>
          <a:p>
            <a:pPr algn="l">
              <a:lnSpc>
                <a:spcPts val="4169"/>
              </a:lnSpc>
            </a:pPr>
            <a:r>
              <a:rPr lang="en-US" sz="2999" b="1">
                <a:solidFill>
                  <a:srgbClr val="452A1D"/>
                </a:solidFill>
                <a:latin typeface="The Seasons Bold"/>
                <a:ea typeface="The Seasons Bold"/>
                <a:cs typeface="The Seasons Bold"/>
                <a:sym typeface="The Seasons Bold"/>
              </a:rPr>
              <a:t>Frontend</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React native</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Nativewind (tailwind css)</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React Reanimated</a:t>
            </a:r>
          </a:p>
          <a:p>
            <a:pPr algn="l">
              <a:lnSpc>
                <a:spcPts val="4169"/>
              </a:lnSpc>
            </a:pPr>
            <a:endParaRPr lang="en-US" sz="2999" b="1">
              <a:solidFill>
                <a:srgbClr val="7B4D2F"/>
              </a:solidFill>
              <a:latin typeface="The Seasons Bold"/>
              <a:ea typeface="The Seasons Bold"/>
              <a:cs typeface="The Seasons Bold"/>
              <a:sym typeface="The Seasons Bold"/>
            </a:endParaRPr>
          </a:p>
          <a:p>
            <a:pPr algn="l">
              <a:lnSpc>
                <a:spcPts val="4169"/>
              </a:lnSpc>
            </a:pPr>
            <a:r>
              <a:rPr lang="en-US" sz="2999" b="1">
                <a:solidFill>
                  <a:srgbClr val="452A1D"/>
                </a:solidFill>
                <a:latin typeface="The Seasons Bold"/>
                <a:ea typeface="The Seasons Bold"/>
                <a:cs typeface="The Seasons Bold"/>
                <a:sym typeface="The Seasons Bold"/>
              </a:rPr>
              <a:t>Backend</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Flask</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Mongo DB</a:t>
            </a: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JWT(Json web token)</a:t>
            </a:r>
          </a:p>
          <a:p>
            <a:pPr algn="l">
              <a:lnSpc>
                <a:spcPts val="4169"/>
              </a:lnSpc>
            </a:pPr>
            <a:endParaRPr lang="en-US" sz="2999" b="1">
              <a:solidFill>
                <a:srgbClr val="7B4D2F"/>
              </a:solidFill>
              <a:latin typeface="The Seasons Bold"/>
              <a:ea typeface="The Seasons Bold"/>
              <a:cs typeface="The Seasons Bold"/>
              <a:sym typeface="The Seasons Bold"/>
            </a:endParaRPr>
          </a:p>
        </p:txBody>
      </p:sp>
      <p:sp>
        <p:nvSpPr>
          <p:cNvPr id="8" name="TextBox 8"/>
          <p:cNvSpPr txBox="1"/>
          <p:nvPr/>
        </p:nvSpPr>
        <p:spPr>
          <a:xfrm>
            <a:off x="10149623" y="3452404"/>
            <a:ext cx="3788150" cy="5805896"/>
          </a:xfrm>
          <a:prstGeom prst="rect">
            <a:avLst/>
          </a:prstGeom>
        </p:spPr>
        <p:txBody>
          <a:bodyPr lIns="0" tIns="0" rIns="0" bIns="0" rtlCol="0" anchor="t">
            <a:spAutoFit/>
          </a:bodyPr>
          <a:lstStyle/>
          <a:p>
            <a:pPr algn="just">
              <a:lnSpc>
                <a:spcPts val="4169"/>
              </a:lnSpc>
            </a:pPr>
            <a:r>
              <a:rPr lang="en-US" sz="2999" b="1">
                <a:solidFill>
                  <a:srgbClr val="452A1D"/>
                </a:solidFill>
                <a:latin typeface="The Seasons Bold"/>
                <a:ea typeface="The Seasons Bold"/>
                <a:cs typeface="The Seasons Bold"/>
                <a:sym typeface="The Seasons Bold"/>
              </a:rPr>
              <a:t>Model training</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Python</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TensorFlow</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Pytorch</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flask</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Jupyter Notebook</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Google Collab</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NumPy</a:t>
            </a:r>
          </a:p>
          <a:p>
            <a:pPr marL="647698" lvl="1" indent="-323849" algn="just">
              <a:lnSpc>
                <a:spcPts val="4169"/>
              </a:lnSpc>
              <a:buFont typeface="Arial"/>
              <a:buChar char="•"/>
            </a:pPr>
            <a:r>
              <a:rPr lang="en-US" sz="2999" b="1">
                <a:solidFill>
                  <a:srgbClr val="7B4D2F"/>
                </a:solidFill>
                <a:latin typeface="The Seasons Bold"/>
                <a:ea typeface="The Seasons Bold"/>
                <a:cs typeface="The Seasons Bold"/>
                <a:sym typeface="The Seasons Bold"/>
              </a:rPr>
              <a:t>OpenCV</a:t>
            </a:r>
          </a:p>
          <a:p>
            <a:pPr algn="just">
              <a:lnSpc>
                <a:spcPts val="4169"/>
              </a:lnSpc>
            </a:pPr>
            <a:endParaRPr lang="en-US" sz="2999" b="1">
              <a:solidFill>
                <a:srgbClr val="7B4D2F"/>
              </a:solidFill>
              <a:latin typeface="The Seasons Bold"/>
              <a:ea typeface="The Seasons Bold"/>
              <a:cs typeface="The Seasons Bold"/>
              <a:sym typeface="The Seasons Bold"/>
            </a:endParaRPr>
          </a:p>
          <a:p>
            <a:pPr algn="just">
              <a:lnSpc>
                <a:spcPts val="4169"/>
              </a:lnSpc>
            </a:pPr>
            <a:endParaRPr lang="en-US" sz="2999" b="1">
              <a:solidFill>
                <a:srgbClr val="7B4D2F"/>
              </a:solidFill>
              <a:latin typeface="The Seasons Bold"/>
              <a:ea typeface="The Seasons Bold"/>
              <a:cs typeface="The Seasons Bold"/>
              <a:sym typeface="The Seaso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400770"/>
            <a:ext cx="13049309" cy="1467429"/>
          </a:xfrm>
          <a:prstGeom prst="rect">
            <a:avLst/>
          </a:prstGeom>
        </p:spPr>
        <p:txBody>
          <a:bodyPr lIns="0" tIns="0" rIns="0" bIns="0" rtlCol="0" anchor="t">
            <a:spAutoFit/>
          </a:bodyPr>
          <a:lstStyle/>
          <a:p>
            <a:pPr algn="ctr">
              <a:lnSpc>
                <a:spcPts val="11518"/>
              </a:lnSpc>
            </a:pPr>
            <a:r>
              <a:rPr lang="en-US" sz="8227">
                <a:solidFill>
                  <a:srgbClr val="753429"/>
                </a:solidFill>
                <a:latin typeface="Sugo Classic"/>
                <a:ea typeface="Sugo Classic"/>
                <a:cs typeface="Sugo Classic"/>
                <a:sym typeface="Sugo Classic"/>
              </a:rPr>
              <a:t>Benefits of Implementing This System</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175176" y="2933972"/>
            <a:ext cx="14659520" cy="6324328"/>
          </a:xfrm>
          <a:prstGeom prst="rect">
            <a:avLst/>
          </a:prstGeom>
        </p:spPr>
        <p:txBody>
          <a:bodyPr lIns="0" tIns="0" rIns="0" bIns="0" rtlCol="0" anchor="t">
            <a:spAutoFit/>
          </a:bodyPr>
          <a:lstStyle/>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Automated Structural Analysis – AI-driven detection streamlines the classification of architectural elements, reducing reliance on manual documentation.</a:t>
            </a:r>
          </a:p>
          <a:p>
            <a:pPr algn="l">
              <a:lnSpc>
                <a:spcPts val="4169"/>
              </a:lnSpc>
            </a:pPr>
            <a:endParaRPr lang="en-US" sz="2999" b="1">
              <a:solidFill>
                <a:srgbClr val="7B4D2F"/>
              </a:solidFill>
              <a:latin typeface="The Seasons Bold"/>
              <a:ea typeface="The Seasons Bold"/>
              <a:cs typeface="The Seasons Bold"/>
              <a:sym typeface="The Seasons Bold"/>
            </a:endParaRP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Faster Research and Documentation – Real-time identification of historical structures accelerates research and heritage conservation efforts.</a:t>
            </a:r>
          </a:p>
          <a:p>
            <a:pPr algn="l">
              <a:lnSpc>
                <a:spcPts val="4169"/>
              </a:lnSpc>
            </a:pPr>
            <a:endParaRPr lang="en-US" sz="2999" b="1">
              <a:solidFill>
                <a:srgbClr val="7B4D2F"/>
              </a:solidFill>
              <a:latin typeface="The Seasons Bold"/>
              <a:ea typeface="The Seasons Bold"/>
              <a:cs typeface="The Seasons Bold"/>
              <a:sym typeface="The Seasons Bold"/>
            </a:endParaRP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Higher Accuracy in Historical Classification – Deep learning ensures precise recognition of architectural styles and elements, improving data consistency.</a:t>
            </a:r>
          </a:p>
          <a:p>
            <a:pPr algn="l">
              <a:lnSpc>
                <a:spcPts val="4169"/>
              </a:lnSpc>
            </a:pPr>
            <a:endParaRPr lang="en-US" sz="2999" b="1">
              <a:solidFill>
                <a:srgbClr val="7B4D2F"/>
              </a:solidFill>
              <a:latin typeface="The Seasons Bold"/>
              <a:ea typeface="The Seasons Bold"/>
              <a:cs typeface="The Seasons Bold"/>
              <a:sym typeface="The Seasons Bold"/>
            </a:endParaRPr>
          </a:p>
          <a:p>
            <a:pPr marL="647698" lvl="1" indent="-323849" algn="l">
              <a:lnSpc>
                <a:spcPts val="4169"/>
              </a:lnSpc>
              <a:buFont typeface="Arial"/>
              <a:buChar char="•"/>
            </a:pPr>
            <a:r>
              <a:rPr lang="en-US" sz="2999" b="1">
                <a:solidFill>
                  <a:srgbClr val="7B4D2F"/>
                </a:solidFill>
                <a:latin typeface="The Seasons Bold"/>
                <a:ea typeface="The Seasons Bold"/>
                <a:cs typeface="The Seasons Bold"/>
                <a:sym typeface="The Seasons Bold"/>
              </a:rPr>
              <a:t>Increased Accessibility – Mobile and web-based applications make architectural analysis available to researchers, conservationists, and educators worldwide.</a:t>
            </a:r>
          </a:p>
          <a:p>
            <a:pPr algn="l">
              <a:lnSpc>
                <a:spcPts val="4169"/>
              </a:lnSpc>
            </a:pPr>
            <a:endParaRPr lang="en-US" sz="2999" b="1">
              <a:solidFill>
                <a:srgbClr val="7B4D2F"/>
              </a:solidFill>
              <a:latin typeface="The Seasons Bold"/>
              <a:ea typeface="The Seasons Bold"/>
              <a:cs typeface="The Seasons Bold"/>
              <a:sym typeface="The Seasons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510927" y="1445946"/>
            <a:ext cx="13266145" cy="3697554"/>
          </a:xfrm>
          <a:prstGeom prst="rect">
            <a:avLst/>
          </a:prstGeom>
        </p:spPr>
        <p:txBody>
          <a:bodyPr lIns="0" tIns="0" rIns="0" bIns="0" rtlCol="0" anchor="t">
            <a:spAutoFit/>
          </a:bodyPr>
          <a:lstStyle/>
          <a:p>
            <a:pPr algn="ctr">
              <a:lnSpc>
                <a:spcPts val="29297"/>
              </a:lnSpc>
            </a:pPr>
            <a:r>
              <a:rPr lang="en-US" sz="20927">
                <a:solidFill>
                  <a:srgbClr val="753429"/>
                </a:solidFill>
                <a:latin typeface="Sugo Classic"/>
                <a:ea typeface="Sugo Classic"/>
                <a:cs typeface="Sugo Classic"/>
                <a:sym typeface="Sugo Classic"/>
              </a:rPr>
              <a:t>Thank You </a:t>
            </a:r>
          </a:p>
        </p:txBody>
      </p:sp>
      <p:sp>
        <p:nvSpPr>
          <p:cNvPr id="4" name="Freeform 4"/>
          <p:cNvSpPr/>
          <p:nvPr/>
        </p:nvSpPr>
        <p:spPr>
          <a:xfrm>
            <a:off x="-352520" y="5878830"/>
            <a:ext cx="18640520" cy="675894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a:p>
        </p:txBody>
      </p:sp>
      <p:sp>
        <p:nvSpPr>
          <p:cNvPr id="5" name="Freeform 5"/>
          <p:cNvSpPr/>
          <p:nvPr/>
        </p:nvSpPr>
        <p:spPr>
          <a:xfrm>
            <a:off x="-984616" y="-490898"/>
            <a:ext cx="3335307" cy="8085592"/>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175176" y="4105412"/>
            <a:ext cx="13049309" cy="1757212"/>
          </a:xfrm>
          <a:prstGeom prst="rect">
            <a:avLst/>
          </a:prstGeom>
        </p:spPr>
        <p:txBody>
          <a:bodyPr lIns="0" tIns="0" rIns="0" bIns="0" rtlCol="0" anchor="t">
            <a:spAutoFit/>
          </a:bodyPr>
          <a:lstStyle/>
          <a:p>
            <a:pPr algn="ctr">
              <a:lnSpc>
                <a:spcPts val="14597"/>
              </a:lnSpc>
            </a:pPr>
            <a:r>
              <a:rPr lang="en-US" sz="10426" b="1" dirty="0">
                <a:solidFill>
                  <a:srgbClr val="753429"/>
                </a:solidFill>
                <a:ea typeface="Sugo Classic"/>
                <a:cs typeface="Sugo Classic"/>
                <a:sym typeface="Sugo Classic"/>
              </a:rPr>
              <a:t>Contribution &amp; Results</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19345" y="3180419"/>
            <a:ext cx="13049309" cy="3678511"/>
          </a:xfrm>
          <a:prstGeom prst="rect">
            <a:avLst/>
          </a:prstGeom>
        </p:spPr>
        <p:txBody>
          <a:bodyPr lIns="0" tIns="0" rIns="0" bIns="0" rtlCol="0" anchor="t">
            <a:spAutoFit/>
          </a:bodyPr>
          <a:lstStyle/>
          <a:p>
            <a:pPr algn="ctr">
              <a:lnSpc>
                <a:spcPts val="14597"/>
              </a:lnSpc>
            </a:pPr>
            <a:r>
              <a:rPr lang="en-US" sz="10426" spc="615">
                <a:solidFill>
                  <a:srgbClr val="753429"/>
                </a:solidFill>
                <a:latin typeface="Sugo Classic"/>
                <a:ea typeface="Sugo Classic"/>
                <a:cs typeface="Sugo Classic"/>
                <a:sym typeface="Sugo Classic"/>
              </a:rPr>
              <a:t>IT21344824</a:t>
            </a:r>
          </a:p>
          <a:p>
            <a:pPr algn="ctr">
              <a:lnSpc>
                <a:spcPts val="14597"/>
              </a:lnSpc>
            </a:pPr>
            <a:r>
              <a:rPr lang="en-US" sz="10426" spc="615">
                <a:solidFill>
                  <a:srgbClr val="753429"/>
                </a:solidFill>
                <a:latin typeface="Sugo Classic"/>
                <a:ea typeface="Sugo Classic"/>
                <a:cs typeface="Sugo Classic"/>
                <a:sym typeface="Sugo Classic"/>
              </a:rPr>
              <a:t>T.E.M.A.P. Ekanayake</a:t>
            </a:r>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995661" y="9171662"/>
            <a:ext cx="2239349" cy="2172168"/>
          </a:xfrm>
          <a:custGeom>
            <a:avLst/>
            <a:gdLst/>
            <a:ahLst/>
            <a:cxnLst/>
            <a:rect l="l" t="t" r="r" b="b"/>
            <a:pathLst>
              <a:path w="2239349" h="2172168">
                <a:moveTo>
                  <a:pt x="0" y="0"/>
                </a:moveTo>
                <a:lnTo>
                  <a:pt x="2239349" y="0"/>
                </a:lnTo>
                <a:lnTo>
                  <a:pt x="2239349" y="2172168"/>
                </a:lnTo>
                <a:lnTo>
                  <a:pt x="0" y="217216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wrap="square" lIns="0" tIns="0" rIns="0" bIns="0" rtlCol="0" anchor="t">
            <a:spAutoFit/>
          </a:bodyPr>
          <a:lstStyle/>
          <a:p>
            <a:pPr algn="ctr">
              <a:lnSpc>
                <a:spcPts val="14597"/>
              </a:lnSpc>
            </a:pPr>
            <a:r>
              <a:rPr lang="en-US" sz="10426">
                <a:solidFill>
                  <a:srgbClr val="753429"/>
                </a:solidFill>
                <a:latin typeface="Sugo Classic"/>
                <a:ea typeface="Sugo Classic"/>
                <a:cs typeface="Times New Roman" panose="02020603050405020304" pitchFamily="18" charset="0"/>
                <a:sym typeface="Sugo Classic"/>
              </a:rPr>
              <a:t>3D Object prompt generation</a:t>
            </a:r>
          </a:p>
        </p:txBody>
      </p:sp>
      <p:sp>
        <p:nvSpPr>
          <p:cNvPr id="4" name="Freeform 4"/>
          <p:cNvSpPr/>
          <p:nvPr/>
        </p:nvSpPr>
        <p:spPr>
          <a:xfrm>
            <a:off x="473299" y="-818860"/>
            <a:ext cx="1701877" cy="4125764"/>
          </a:xfrm>
          <a:custGeom>
            <a:avLst/>
            <a:gdLst/>
            <a:ahLst/>
            <a:cxnLst/>
            <a:rect l="l" t="t" r="r" b="b"/>
            <a:pathLst>
              <a:path w="1701877" h="4125764">
                <a:moveTo>
                  <a:pt x="0" y="0"/>
                </a:moveTo>
                <a:lnTo>
                  <a:pt x="1701877" y="0"/>
                </a:lnTo>
                <a:lnTo>
                  <a:pt x="1701877"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5100352" y="9487244"/>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11971" y="2700799"/>
            <a:ext cx="13521276" cy="5959067"/>
          </a:xfrm>
          <a:prstGeom prst="rect">
            <a:avLst/>
          </a:prstGeom>
        </p:spPr>
        <p:txBody>
          <a:bodyPr wrap="square" lIns="0" tIns="0" rIns="0" bIns="0" rtlCol="0" anchor="t">
            <a:spAutoFit/>
          </a:bodyPr>
          <a:lstStyle/>
          <a:p>
            <a:pPr algn="l">
              <a:lnSpc>
                <a:spcPts val="3891"/>
              </a:lnSpc>
            </a:pPr>
            <a:r>
              <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rPr>
              <a:t>The preservation and study of archaeological objects are essential for understanding human history and cultural heritage.</a:t>
            </a:r>
          </a:p>
          <a:p>
            <a:pPr algn="l">
              <a:lnSpc>
                <a:spcPts val="3891"/>
              </a:lnSpc>
            </a:pPr>
            <a:endPar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endParaRPr>
          </a:p>
          <a:p>
            <a:pPr algn="l">
              <a:lnSpc>
                <a:spcPts val="3891"/>
              </a:lnSpc>
            </a:pPr>
            <a:r>
              <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rPr>
              <a:t>Traditional methods of documenting and analyzing these artifacts are often time-consuming,</a:t>
            </a:r>
          </a:p>
          <a:p>
            <a:pPr algn="l">
              <a:lnSpc>
                <a:spcPts val="3891"/>
              </a:lnSpc>
            </a:pPr>
            <a:endPar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endParaRPr>
          </a:p>
          <a:p>
            <a:pPr algn="l">
              <a:lnSpc>
                <a:spcPts val="3891"/>
              </a:lnSpc>
            </a:pPr>
            <a:r>
              <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rPr>
              <a:t>the ability to generate accurate 3D models from 2D images, which can significantly enhance the analysis and preservation of archaeological objects.</a:t>
            </a:r>
          </a:p>
          <a:p>
            <a:pPr algn="l">
              <a:lnSpc>
                <a:spcPts val="3891"/>
              </a:lnSpc>
            </a:pPr>
            <a:endPar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endParaRPr>
          </a:p>
          <a:p>
            <a:pPr algn="l">
              <a:lnSpc>
                <a:spcPts val="3891"/>
              </a:lnSpc>
            </a:pPr>
            <a:r>
              <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rPr>
              <a:t>It’s more detailed and comprehensive making it more understanding of archaeological artifacts</a:t>
            </a:r>
          </a:p>
          <a:p>
            <a:pPr algn="l">
              <a:lnSpc>
                <a:spcPts val="3891"/>
              </a:lnSpc>
            </a:pPr>
            <a:endParaRPr lang="en-US" sz="2799" b="1" dirty="0">
              <a:solidFill>
                <a:srgbClr val="452A1D"/>
              </a:solidFill>
              <a:latin typeface="Trebuchet MS" panose="020B0603020202020204" pitchFamily="34" charset="0"/>
              <a:ea typeface="The Seasons Bold"/>
              <a:cs typeface="Times New Roman" panose="02020603050405020304" pitchFamily="18" charset="0"/>
              <a:sym typeface="The Seasons Bold"/>
            </a:endParaRPr>
          </a:p>
        </p:txBody>
      </p:sp>
      <p:sp>
        <p:nvSpPr>
          <p:cNvPr id="8" name="TextBox 8"/>
          <p:cNvSpPr txBox="1"/>
          <p:nvPr/>
        </p:nvSpPr>
        <p:spPr>
          <a:xfrm>
            <a:off x="2067973" y="8972658"/>
            <a:ext cx="14152053" cy="972022"/>
          </a:xfrm>
          <a:prstGeom prst="rect">
            <a:avLst/>
          </a:prstGeom>
        </p:spPr>
        <p:txBody>
          <a:bodyPr wrap="square" lIns="0" tIns="0" rIns="0" bIns="0" rtlCol="0" anchor="t">
            <a:spAutoFit/>
          </a:bodyPr>
          <a:lstStyle/>
          <a:p>
            <a:pPr algn="ctr">
              <a:lnSpc>
                <a:spcPts val="3891"/>
              </a:lnSpc>
            </a:pPr>
            <a:r>
              <a:rPr lang="en-US" sz="2799" b="1" dirty="0">
                <a:solidFill>
                  <a:srgbClr val="753429"/>
                </a:solidFill>
                <a:latin typeface="Trebuchet MS" panose="020B0603020202020204" pitchFamily="34" charset="0"/>
                <a:ea typeface="The Seasons Bold"/>
                <a:cs typeface="Times New Roman" panose="02020603050405020304" pitchFamily="18" charset="0"/>
                <a:sym typeface="The Seasons Bold"/>
              </a:rPr>
              <a:t>Objective: Aims to create a mobile application capable of scanning, analyzing, and reconstructing 3D models of archaeological artefacts with high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Why build this?</a:t>
            </a:r>
          </a:p>
        </p:txBody>
      </p:sp>
      <p:sp>
        <p:nvSpPr>
          <p:cNvPr id="4" name="Freeform 4"/>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5" name="Freeform 5"/>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6" name="Freeform 6"/>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768407" y="4003143"/>
            <a:ext cx="7665574" cy="4512474"/>
          </a:xfrm>
          <a:prstGeom prst="rect">
            <a:avLst/>
          </a:prstGeom>
        </p:spPr>
        <p:txBody>
          <a:bodyPr lIns="0" tIns="0" rIns="0" bIns="0" rtlCol="0" anchor="t">
            <a:spAutoFit/>
          </a:bodyPr>
          <a:lstStyle/>
          <a:p>
            <a:pPr algn="l">
              <a:lnSpc>
                <a:spcPts val="4447"/>
              </a:lnSpc>
            </a:pPr>
            <a:r>
              <a:rPr lang="en-US" sz="3199" b="1" dirty="0">
                <a:solidFill>
                  <a:srgbClr val="7B4D2F"/>
                </a:solidFill>
                <a:latin typeface="Trebuchet MS" panose="020B0603020202020204" pitchFamily="34" charset="0"/>
                <a:ea typeface="The Seasons Bold"/>
                <a:cs typeface="The Seasons Bold"/>
                <a:sym typeface="The Seasons Bold"/>
              </a:rPr>
              <a:t>Challenges in Current Systems</a:t>
            </a:r>
          </a:p>
          <a:p>
            <a:pPr algn="l">
              <a:lnSpc>
                <a:spcPts val="4447"/>
              </a:lnSpc>
            </a:pPr>
            <a:endParaRPr lang="en-US" sz="3199" b="1" dirty="0">
              <a:solidFill>
                <a:srgbClr val="7B4D2F"/>
              </a:solidFill>
              <a:latin typeface="Trebuchet MS" panose="020B0603020202020204" pitchFamily="34" charset="0"/>
              <a:ea typeface="The Seasons Bold"/>
              <a:cs typeface="The Seasons Bold"/>
              <a:sym typeface="The Seasons Bold"/>
            </a:endParaRP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Time-Consuming Documentation</a:t>
            </a: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High Equipment Costs</a:t>
            </a: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Human Error &amp; Inaccuracy</a:t>
            </a:r>
          </a:p>
          <a:p>
            <a:pPr marL="690877" lvl="1" indent="-345439" algn="l">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Limited Accessibility</a:t>
            </a:r>
          </a:p>
          <a:p>
            <a:pPr algn="l">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a:p>
            <a:pPr algn="l">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p:txBody>
      </p:sp>
      <p:sp>
        <p:nvSpPr>
          <p:cNvPr id="8" name="TextBox 8"/>
          <p:cNvSpPr txBox="1"/>
          <p:nvPr/>
        </p:nvSpPr>
        <p:spPr>
          <a:xfrm>
            <a:off x="9895035" y="4003143"/>
            <a:ext cx="6478608" cy="4512474"/>
          </a:xfrm>
          <a:prstGeom prst="rect">
            <a:avLst/>
          </a:prstGeom>
        </p:spPr>
        <p:txBody>
          <a:bodyPr lIns="0" tIns="0" rIns="0" bIns="0" rtlCol="0" anchor="t">
            <a:spAutoFit/>
          </a:bodyPr>
          <a:lstStyle/>
          <a:p>
            <a:pPr algn="just">
              <a:lnSpc>
                <a:spcPts val="4447"/>
              </a:lnSpc>
            </a:pPr>
            <a:r>
              <a:rPr lang="en-US" sz="3199" b="1" dirty="0">
                <a:solidFill>
                  <a:srgbClr val="7B4D2F"/>
                </a:solidFill>
                <a:latin typeface="Trebuchet MS" panose="020B0603020202020204" pitchFamily="34" charset="0"/>
                <a:ea typeface="The Seasons Bold"/>
                <a:cs typeface="The Seasons Bold"/>
                <a:sym typeface="The Seasons Bold"/>
              </a:rPr>
              <a:t>Automation Benefits</a:t>
            </a:r>
          </a:p>
          <a:p>
            <a:pPr algn="just">
              <a:lnSpc>
                <a:spcPts val="4447"/>
              </a:lnSpc>
            </a:pPr>
            <a:endParaRPr lang="en-US" sz="3199" b="1" dirty="0">
              <a:solidFill>
                <a:srgbClr val="7B4D2F"/>
              </a:solidFill>
              <a:latin typeface="Trebuchet MS" panose="020B0603020202020204" pitchFamily="34" charset="0"/>
              <a:ea typeface="The Seasons Bold"/>
              <a:cs typeface="The Seasons Bold"/>
              <a:sym typeface="The Seasons Bold"/>
            </a:endParaRP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Speed &amp; Efficiency</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Scalability </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Cost-Effective</a:t>
            </a:r>
          </a:p>
          <a:p>
            <a:pPr marL="690877" lvl="1" indent="-345439" algn="just">
              <a:lnSpc>
                <a:spcPts val="4447"/>
              </a:lnSpc>
              <a:buAutoNum type="arabicPeriod"/>
            </a:pPr>
            <a:r>
              <a:rPr lang="en-US" sz="3199" b="1" dirty="0">
                <a:solidFill>
                  <a:srgbClr val="452A1D"/>
                </a:solidFill>
                <a:latin typeface="Trebuchet MS" panose="020B0603020202020204" pitchFamily="34" charset="0"/>
                <a:ea typeface="The Seasons Bold"/>
                <a:cs typeface="The Seasons Bold"/>
                <a:sym typeface="The Seasons Bold"/>
              </a:rPr>
              <a:t>Improved Accuracy</a:t>
            </a:r>
          </a:p>
          <a:p>
            <a:pPr algn="just">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a:p>
            <a:pPr algn="just">
              <a:lnSpc>
                <a:spcPts val="4447"/>
              </a:lnSpc>
            </a:pPr>
            <a:endParaRPr lang="en-US" sz="3199" b="1" dirty="0">
              <a:solidFill>
                <a:srgbClr val="452A1D"/>
              </a:solidFill>
              <a:latin typeface="Trebuchet MS" panose="020B0603020202020204" pitchFamily="34" charset="0"/>
              <a:ea typeface="The Seasons Bold"/>
              <a:cs typeface="The Seasons Bold"/>
              <a:sym typeface="The Seaso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3493371" y="2971975"/>
            <a:ext cx="11301259" cy="6286325"/>
          </a:xfrm>
          <a:custGeom>
            <a:avLst/>
            <a:gdLst/>
            <a:ahLst/>
            <a:cxnLst/>
            <a:rect l="l" t="t" r="r" b="b"/>
            <a:pathLst>
              <a:path w="11301259" h="6286325">
                <a:moveTo>
                  <a:pt x="0" y="0"/>
                </a:moveTo>
                <a:lnTo>
                  <a:pt x="11301258" y="0"/>
                </a:lnTo>
                <a:lnTo>
                  <a:pt x="11301258" y="6286325"/>
                </a:lnTo>
                <a:lnTo>
                  <a:pt x="0" y="628632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Methodology System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63550" y="-792483"/>
            <a:ext cx="1701877" cy="4125764"/>
          </a:xfrm>
          <a:custGeom>
            <a:avLst/>
            <a:gdLst/>
            <a:ahLst/>
            <a:cxnLst/>
            <a:rect l="l" t="t" r="r" b="b"/>
            <a:pathLst>
              <a:path w="1701877" h="4125764">
                <a:moveTo>
                  <a:pt x="0" y="0"/>
                </a:moveTo>
                <a:lnTo>
                  <a:pt x="1701878" y="0"/>
                </a:lnTo>
                <a:lnTo>
                  <a:pt x="1701878" y="4125764"/>
                </a:lnTo>
                <a:lnTo>
                  <a:pt x="0" y="4125764"/>
                </a:lnTo>
                <a:lnTo>
                  <a:pt x="0" y="0"/>
                </a:lnTo>
                <a:close/>
              </a:path>
            </a:pathLst>
          </a:custGeom>
          <a:blipFill>
            <a:blip r:embed="rId3"/>
            <a:stretch>
              <a:fillRect/>
            </a:stretch>
          </a:blipFill>
        </p:spPr>
        <p:txBody>
          <a:bodyPr/>
          <a:lstStyle/>
          <a:p>
            <a:endParaRPr lang="en-US"/>
          </a:p>
        </p:txBody>
      </p:sp>
      <p:sp>
        <p:nvSpPr>
          <p:cNvPr id="4" name="Freeform 4"/>
          <p:cNvSpPr/>
          <p:nvPr/>
        </p:nvSpPr>
        <p:spPr>
          <a:xfrm>
            <a:off x="16834696" y="7057507"/>
            <a:ext cx="2258285" cy="3944603"/>
          </a:xfrm>
          <a:custGeom>
            <a:avLst/>
            <a:gdLst/>
            <a:ahLst/>
            <a:cxnLst/>
            <a:rect l="l" t="t" r="r" b="b"/>
            <a:pathLst>
              <a:path w="2258285" h="3944603">
                <a:moveTo>
                  <a:pt x="0" y="0"/>
                </a:moveTo>
                <a:lnTo>
                  <a:pt x="2258286" y="0"/>
                </a:lnTo>
                <a:lnTo>
                  <a:pt x="2258286" y="3944603"/>
                </a:lnTo>
                <a:lnTo>
                  <a:pt x="0" y="3944603"/>
                </a:lnTo>
                <a:lnTo>
                  <a:pt x="0" y="0"/>
                </a:lnTo>
                <a:close/>
              </a:path>
            </a:pathLst>
          </a:custGeom>
          <a:blipFill>
            <a:blip r:embed="rId4"/>
            <a:stretch>
              <a:fillRect/>
            </a:stretch>
          </a:blipFill>
        </p:spPr>
        <p:txBody>
          <a:bodyPr/>
          <a:lstStyle/>
          <a:p>
            <a:endParaRPr lang="en-US"/>
          </a:p>
        </p:txBody>
      </p:sp>
      <p:sp>
        <p:nvSpPr>
          <p:cNvPr id="5" name="Freeform 5"/>
          <p:cNvSpPr/>
          <p:nvPr/>
        </p:nvSpPr>
        <p:spPr>
          <a:xfrm>
            <a:off x="14836582" y="9029808"/>
            <a:ext cx="2239349" cy="2172168"/>
          </a:xfrm>
          <a:custGeom>
            <a:avLst/>
            <a:gdLst/>
            <a:ahLst/>
            <a:cxnLst/>
            <a:rect l="l" t="t" r="r" b="b"/>
            <a:pathLst>
              <a:path w="2239349" h="2172168">
                <a:moveTo>
                  <a:pt x="0" y="0"/>
                </a:moveTo>
                <a:lnTo>
                  <a:pt x="2239349" y="0"/>
                </a:lnTo>
                <a:lnTo>
                  <a:pt x="2239349" y="2172169"/>
                </a:lnTo>
                <a:lnTo>
                  <a:pt x="0" y="2172169"/>
                </a:lnTo>
                <a:lnTo>
                  <a:pt x="0" y="0"/>
                </a:lnTo>
                <a:close/>
              </a:path>
            </a:pathLst>
          </a:custGeom>
          <a:blipFill>
            <a:blip r:embed="rId5"/>
            <a:stretch>
              <a:fillRect/>
            </a:stretch>
          </a:blipFill>
        </p:spPr>
        <p:txBody>
          <a:bodyPr/>
          <a:lstStyle/>
          <a:p>
            <a:endParaRPr lang="en-US"/>
          </a:p>
        </p:txBody>
      </p:sp>
      <p:sp>
        <p:nvSpPr>
          <p:cNvPr id="6" name="Freeform 6"/>
          <p:cNvSpPr/>
          <p:nvPr/>
        </p:nvSpPr>
        <p:spPr>
          <a:xfrm>
            <a:off x="2847701" y="2695098"/>
            <a:ext cx="12592598" cy="7099077"/>
          </a:xfrm>
          <a:custGeom>
            <a:avLst/>
            <a:gdLst/>
            <a:ahLst/>
            <a:cxnLst/>
            <a:rect l="l" t="t" r="r" b="b"/>
            <a:pathLst>
              <a:path w="12592598" h="7099077">
                <a:moveTo>
                  <a:pt x="0" y="0"/>
                </a:moveTo>
                <a:lnTo>
                  <a:pt x="12592598" y="0"/>
                </a:lnTo>
                <a:lnTo>
                  <a:pt x="12592598" y="7099077"/>
                </a:lnTo>
                <a:lnTo>
                  <a:pt x="0" y="709907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619345" y="583061"/>
            <a:ext cx="13049309" cy="1828526"/>
          </a:xfrm>
          <a:prstGeom prst="rect">
            <a:avLst/>
          </a:prstGeom>
        </p:spPr>
        <p:txBody>
          <a:bodyPr lIns="0" tIns="0" rIns="0" bIns="0" rtlCol="0" anchor="t">
            <a:spAutoFit/>
          </a:bodyPr>
          <a:lstStyle/>
          <a:p>
            <a:pPr algn="ctr">
              <a:lnSpc>
                <a:spcPts val="14597"/>
              </a:lnSpc>
            </a:pPr>
            <a:r>
              <a:rPr lang="en-US" sz="10426">
                <a:solidFill>
                  <a:srgbClr val="753429"/>
                </a:solidFill>
                <a:latin typeface="Sugo Classic"/>
                <a:ea typeface="Sugo Classic"/>
                <a:cs typeface="Sugo Classic"/>
                <a:sym typeface="Sugo Classic"/>
              </a:rPr>
              <a:t>Component 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1259</Words>
  <Application>Microsoft Office PowerPoint</Application>
  <PresentationFormat>Custom</PresentationFormat>
  <Paragraphs>235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TT Commons Pro Bold</vt:lpstr>
      <vt:lpstr>Canva Sans Bold</vt:lpstr>
      <vt:lpstr>Trebuchet MS</vt:lpstr>
      <vt:lpstr>Calibri</vt:lpstr>
      <vt:lpstr>The Seasons Bold</vt:lpstr>
      <vt:lpstr>Sugo Classic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PP2-Final-(JR)</dc:title>
  <cp:lastModifiedBy>Ekanayake T. E. M. A. P. it21344824</cp:lastModifiedBy>
  <cp:revision>2</cp:revision>
  <dcterms:created xsi:type="dcterms:W3CDTF">2006-08-16T00:00:00Z</dcterms:created>
  <dcterms:modified xsi:type="dcterms:W3CDTF">2025-03-20T03:05:48Z</dcterms:modified>
  <dc:identifier>DAGiNxDLk5Y</dc:identifier>
</cp:coreProperties>
</file>